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1" r:id="rId3"/>
    <p:sldId id="256" r:id="rId4"/>
    <p:sldId id="459" r:id="rId5"/>
    <p:sldId id="462" r:id="rId6"/>
    <p:sldId id="257" r:id="rId7"/>
    <p:sldId id="400" r:id="rId8"/>
    <p:sldId id="403" r:id="rId9"/>
    <p:sldId id="401" r:id="rId10"/>
    <p:sldId id="402" r:id="rId11"/>
    <p:sldId id="463" r:id="rId12"/>
    <p:sldId id="522" r:id="rId13"/>
    <p:sldId id="601" r:id="rId14"/>
    <p:sldId id="404" r:id="rId15"/>
    <p:sldId id="405" r:id="rId16"/>
    <p:sldId id="406" r:id="rId17"/>
    <p:sldId id="526" r:id="rId18"/>
    <p:sldId id="523" r:id="rId19"/>
    <p:sldId id="524" r:id="rId20"/>
    <p:sldId id="525" r:id="rId21"/>
    <p:sldId id="409" r:id="rId22"/>
    <p:sldId id="413" r:id="rId23"/>
    <p:sldId id="414" r:id="rId24"/>
    <p:sldId id="464" r:id="rId25"/>
    <p:sldId id="527" r:id="rId26"/>
    <p:sldId id="408" r:id="rId27"/>
    <p:sldId id="460" r:id="rId28"/>
    <p:sldId id="461" r:id="rId29"/>
    <p:sldId id="322" r:id="rId30"/>
    <p:sldId id="354" r:id="rId31"/>
    <p:sldId id="355" r:id="rId32"/>
    <p:sldId id="356" r:id="rId33"/>
    <p:sldId id="340" r:id="rId34"/>
    <p:sldId id="326" r:id="rId35"/>
    <p:sldId id="259" r:id="rId36"/>
    <p:sldId id="262" r:id="rId37"/>
    <p:sldId id="363" r:id="rId38"/>
    <p:sldId id="266" r:id="rId39"/>
    <p:sldId id="358" r:id="rId40"/>
    <p:sldId id="348" r:id="rId41"/>
    <p:sldId id="265" r:id="rId42"/>
    <p:sldId id="359" r:id="rId43"/>
    <p:sldId id="271" r:id="rId44"/>
    <p:sldId id="366" r:id="rId45"/>
    <p:sldId id="580" r:id="rId46"/>
    <p:sldId id="310" r:id="rId47"/>
    <p:sldId id="369" r:id="rId48"/>
    <p:sldId id="343" r:id="rId49"/>
    <p:sldId id="344" r:id="rId50"/>
    <p:sldId id="346" r:id="rId51"/>
    <p:sldId id="339" r:id="rId52"/>
    <p:sldId id="338" r:id="rId53"/>
    <p:sldId id="302" r:id="rId54"/>
    <p:sldId id="303" r:id="rId55"/>
    <p:sldId id="360" r:id="rId56"/>
    <p:sldId id="361" r:id="rId57"/>
    <p:sldId id="367" r:id="rId58"/>
    <p:sldId id="368" r:id="rId59"/>
    <p:sldId id="309" r:id="rId60"/>
    <p:sldId id="364" r:id="rId61"/>
    <p:sldId id="349" r:id="rId62"/>
    <p:sldId id="350" r:id="rId63"/>
    <p:sldId id="351" r:id="rId64"/>
    <p:sldId id="353" r:id="rId65"/>
    <p:sldId id="279" r:id="rId66"/>
  </p:sldIdLst>
  <p:sldSz cx="12192000" cy="6858000"/>
  <p:notesSz cx="6858000" cy="9144000"/>
  <p:custDataLst>
    <p:tags r:id="rId7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6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00FF"/>
    <a:srgbClr val="FFFFCC"/>
    <a:srgbClr val="F4F9F5"/>
    <a:srgbClr val="ADDEE5"/>
    <a:srgbClr val="CC66FF"/>
    <a:srgbClr val="FFCF37"/>
    <a:srgbClr val="FFDF79"/>
    <a:srgbClr val="FFC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83" autoAdjust="0"/>
  </p:normalViewPr>
  <p:slideViewPr>
    <p:cSldViewPr showGuides="1">
      <p:cViewPr varScale="1">
        <p:scale>
          <a:sx n="88" d="100"/>
          <a:sy n="88" d="100"/>
        </p:scale>
        <p:origin x="528" y="90"/>
      </p:cViewPr>
      <p:guideLst>
        <p:guide orient="horz" pos="2116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gs" Target="tags/tag54.xml"/><Relationship Id="rId70" Type="http://schemas.openxmlformats.org/officeDocument/2006/relationships/commentAuthors" Target="commentAuthors.xml"/><Relationship Id="rId7" Type="http://schemas.openxmlformats.org/officeDocument/2006/relationships/slide" Target="slides/slide5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029E4-0775-4EBB-88D0-FAF02E589A3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D14C6-DE24-4053-98C6-BD1BC35BB0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129130-1021-42AB-B515-17221E6BFF0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301DC-3428-46EC-8EEF-3FA990BB275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24967-1749-45A0-B509-7CEC2B78931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2BA53-CFF6-48FE-9A3A-2DC69F9887F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62100-A8AA-4480-828F-65677875C8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56A48-A881-435D-A8FF-226D1917FE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1407E-020E-46E6-88AD-3355EFAE016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FA68D-A997-4A3D-B409-F332D8AF3AA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E1DA7-4A7C-49B6-BC7C-7781FFE5F94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8B74997-7CC7-456A-A9FE-D44B0790285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heel spokes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hemeOverride" Target="../theme/themeOverride2.xml"/><Relationship Id="rId7" Type="http://schemas.openxmlformats.org/officeDocument/2006/relationships/image" Target="../media/image15.jpe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9" Type="http://schemas.microsoft.com/office/2007/relationships/media" Target="../media/media1.mp3"/><Relationship Id="rId8" Type="http://schemas.openxmlformats.org/officeDocument/2006/relationships/audio" Target="../media/media1.mp3"/><Relationship Id="rId7" Type="http://schemas.openxmlformats.org/officeDocument/2006/relationships/image" Target="../media/image9.jpeg"/><Relationship Id="rId6" Type="http://schemas.openxmlformats.org/officeDocument/2006/relationships/tags" Target="../tags/tag31.xml"/><Relationship Id="rId5" Type="http://schemas.openxmlformats.org/officeDocument/2006/relationships/image" Target="../media/image7.jpeg"/><Relationship Id="rId4" Type="http://schemas.openxmlformats.org/officeDocument/2006/relationships/tags" Target="../tags/tag30.xml"/><Relationship Id="rId3" Type="http://schemas.openxmlformats.org/officeDocument/2006/relationships/image" Target="../media/image8.jpeg"/><Relationship Id="rId2" Type="http://schemas.openxmlformats.org/officeDocument/2006/relationships/tags" Target="../tags/tag29.xml"/><Relationship Id="rId13" Type="http://schemas.openxmlformats.org/officeDocument/2006/relationships/slideLayout" Target="../slideLayouts/slideLayout7.xml"/><Relationship Id="rId12" Type="http://schemas.openxmlformats.org/officeDocument/2006/relationships/themeOverride" Target="../theme/themeOverride3.xml"/><Relationship Id="rId11" Type="http://schemas.openxmlformats.org/officeDocument/2006/relationships/image" Target="../media/image15.jpeg"/><Relationship Id="rId10" Type="http://schemas.openxmlformats.org/officeDocument/2006/relationships/tags" Target="../tags/tag32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image" Target="../media/image15.jpe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7.xml"/><Relationship Id="rId10" Type="http://schemas.openxmlformats.org/officeDocument/2006/relationships/themeOverride" Target="../theme/themeOverride4.xml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5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microsoft.com/office/2007/relationships/hdphoto" Target="../media/image21.wdp"/><Relationship Id="rId2" Type="http://schemas.openxmlformats.org/officeDocument/2006/relationships/image" Target="../media/image20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0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tags" Target="../tags/tag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29.jpeg"/><Relationship Id="rId1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7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9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10.xml"/><Relationship Id="rId4" Type="http://schemas.openxmlformats.org/officeDocument/2006/relationships/image" Target="../media/image36.png"/><Relationship Id="rId3" Type="http://schemas.openxmlformats.org/officeDocument/2006/relationships/image" Target="../media/image33.jpeg"/><Relationship Id="rId2" Type="http://schemas.openxmlformats.org/officeDocument/2006/relationships/image" Target="../media/image35.png"/><Relationship Id="rId1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1.xml"/><Relationship Id="rId3" Type="http://schemas.openxmlformats.org/officeDocument/2006/relationships/tags" Target="../tags/tag52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2.xml"/><Relationship Id="rId2" Type="http://schemas.openxmlformats.org/officeDocument/2006/relationships/tags" Target="../tags/tag53.xml"/><Relationship Id="rId1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microsoft.com/office/2007/relationships/media" Target="../media/media3.mp3"/><Relationship Id="rId4" Type="http://schemas.openxmlformats.org/officeDocument/2006/relationships/audio" Target="../media/media3.mp3"/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14.xml"/><Relationship Id="rId6" Type="http://schemas.openxmlformats.org/officeDocument/2006/relationships/image" Target="../media/image15.jpe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15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6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7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8.xml"/><Relationship Id="rId1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1.xml"/><Relationship Id="rId1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2.xml"/><Relationship Id="rId1" Type="http://schemas.openxmlformats.org/officeDocument/2006/relationships/image" Target="../media/image4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3.xml"/><Relationship Id="rId1" Type="http://schemas.openxmlformats.org/officeDocument/2006/relationships/image" Target="../media/image4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4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5.xml"/><Relationship Id="rId1" Type="http://schemas.openxmlformats.org/officeDocument/2006/relationships/image" Target="../media/image4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6.xml"/><Relationship Id="rId1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7.xml"/><Relationship Id="rId1" Type="http://schemas.openxmlformats.org/officeDocument/2006/relationships/image" Target="../media/image4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8.xml"/><Relationship Id="rId1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9.xml"/><Relationship Id="rId1" Type="http://schemas.openxmlformats.org/officeDocument/2006/relationships/image" Target="../media/image48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0.xml"/><Relationship Id="rId2" Type="http://schemas.openxmlformats.org/officeDocument/2006/relationships/image" Target="../media/image50.jpeg"/><Relationship Id="rId1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tags" Target="../tags/tag13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1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2" Type="http://schemas.openxmlformats.org/officeDocument/2006/relationships/image" Target="../media/image7.jpe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9.jpeg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832304" y="764704"/>
            <a:ext cx="253787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n-lt"/>
              </a:rPr>
              <a:t>Unit 3</a:t>
            </a:r>
            <a:endParaRPr lang="en-US" altLang="zh-CN" sz="6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19380" y="0"/>
            <a:ext cx="483171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Pair work</a:t>
            </a:r>
            <a:endParaRPr lang="en-US" altLang="zh-CN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836930"/>
            <a:ext cx="4690745" cy="3150870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46990" y="1484630"/>
            <a:ext cx="3312160" cy="995045"/>
          </a:xfrm>
          <a:prstGeom prst="wedgeRoundRectCallout">
            <a:avLst>
              <a:gd name="adj1" fmla="val 72105"/>
              <a:gd name="adj2" fmla="val -240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2800">
              <a:solidFill>
                <a:srgbClr val="FF0000"/>
              </a:solidFill>
            </a:endParaRPr>
          </a:p>
          <a:p>
            <a:pPr algn="ctr"/>
            <a:r>
              <a:rPr lang="en-US" altLang="zh-CN" sz="2800">
                <a:solidFill>
                  <a:srgbClr val="FF0000"/>
                </a:solidFill>
              </a:rPr>
              <a:t>sing </a:t>
            </a:r>
            <a:r>
              <a:rPr lang="en-US" altLang="zh-CN" sz="2800" u="sng">
                <a:solidFill>
                  <a:srgbClr val="FF0000"/>
                </a:solidFill>
              </a:rPr>
              <a:t>more loudly</a:t>
            </a:r>
            <a:r>
              <a:rPr lang="zh-CN" altLang="en-US" sz="2800">
                <a:solidFill>
                  <a:srgbClr val="FF0000"/>
                </a:solidFill>
              </a:rPr>
              <a:t>；</a:t>
            </a:r>
            <a:endParaRPr lang="en-US" altLang="zh-CN" sz="2800">
              <a:solidFill>
                <a:srgbClr val="FF0000"/>
              </a:solidFill>
            </a:endParaRPr>
          </a:p>
          <a:p>
            <a:pPr algn="ctr"/>
            <a:r>
              <a:rPr lang="en-US" altLang="zh-CN" sz="2800">
                <a:solidFill>
                  <a:srgbClr val="FF0000"/>
                </a:solidFill>
              </a:rPr>
              <a:t>be </a:t>
            </a:r>
            <a:r>
              <a:rPr lang="en-US" altLang="zh-CN" sz="2800" u="sng">
                <a:solidFill>
                  <a:srgbClr val="FF0000"/>
                </a:solidFill>
              </a:rPr>
              <a:t>more outgoing</a:t>
            </a:r>
            <a:endParaRPr lang="en-US" altLang="zh-CN" sz="2800" u="sng">
              <a:solidFill>
                <a:srgbClr val="FF0000"/>
              </a:solidFill>
            </a:endParaRPr>
          </a:p>
          <a:p>
            <a:pPr algn="ctr"/>
            <a:endParaRPr lang="en-US" altLang="zh-CN" sz="2800" u="sng">
              <a:solidFill>
                <a:srgbClr val="FF000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8328025" y="1125220"/>
            <a:ext cx="3829050" cy="1054735"/>
          </a:xfrm>
          <a:prstGeom prst="wedgeRoundRectCallout">
            <a:avLst>
              <a:gd name="adj1" fmla="val -77545"/>
              <a:gd name="adj2" fmla="val -360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rgbClr val="FF0000"/>
                </a:solidFill>
              </a:rPr>
              <a:t> have </a:t>
            </a:r>
            <a:r>
              <a:rPr lang="en-US" altLang="zh-CN" sz="2800" u="sng">
                <a:solidFill>
                  <a:srgbClr val="FF0000"/>
                </a:solidFill>
              </a:rPr>
              <a:t>longer</a:t>
            </a:r>
            <a:r>
              <a:rPr lang="en-US" altLang="zh-CN" sz="2800">
                <a:solidFill>
                  <a:srgbClr val="FF0000"/>
                </a:solidFill>
              </a:rPr>
              <a:t> hair</a:t>
            </a:r>
            <a:r>
              <a:rPr lang="zh-CN" altLang="en-US" sz="2800">
                <a:solidFill>
                  <a:srgbClr val="FF0000"/>
                </a:solidFill>
              </a:rPr>
              <a:t>；</a:t>
            </a:r>
            <a:endParaRPr lang="en-US" altLang="zh-CN" sz="2800">
              <a:solidFill>
                <a:srgbClr val="FF0000"/>
              </a:solidFill>
            </a:endParaRPr>
          </a:p>
          <a:p>
            <a:pPr algn="ctr"/>
            <a:r>
              <a:rPr lang="en-US" sz="2800">
                <a:solidFill>
                  <a:srgbClr val="FF0000"/>
                </a:solidFill>
              </a:rPr>
              <a:t>play the drums </a:t>
            </a:r>
            <a:r>
              <a:rPr lang="en-US" sz="2800" u="sng">
                <a:solidFill>
                  <a:srgbClr val="FF0000"/>
                </a:solidFill>
              </a:rPr>
              <a:t>better</a:t>
            </a:r>
            <a:endParaRPr lang="en-US" sz="2800" u="sng">
              <a:solidFill>
                <a:srgbClr val="FF0000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8256270" y="2781300"/>
            <a:ext cx="3604260" cy="1054735"/>
          </a:xfrm>
          <a:prstGeom prst="wedgeRoundRectCallout">
            <a:avLst>
              <a:gd name="adj1" fmla="val -150000"/>
              <a:gd name="adj2" fmla="val -562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>
                <a:solidFill>
                  <a:srgbClr val="FF0000"/>
                </a:solidFill>
              </a:rPr>
              <a:t>be </a:t>
            </a:r>
            <a:r>
              <a:rPr lang="en-US" sz="2800" u="sng">
                <a:solidFill>
                  <a:srgbClr val="FF0000"/>
                </a:solidFill>
              </a:rPr>
              <a:t>heavier/thinner</a:t>
            </a:r>
            <a:r>
              <a:rPr lang="zh-CN" altLang="en-US" sz="2800">
                <a:solidFill>
                  <a:srgbClr val="FF0000"/>
                </a:solidFill>
              </a:rPr>
              <a:t>；</a:t>
            </a:r>
            <a:r>
              <a:rPr lang="en-US" altLang="zh-CN" sz="2800">
                <a:solidFill>
                  <a:srgbClr val="FF0000"/>
                </a:solidFill>
              </a:rPr>
              <a:t>be </a:t>
            </a:r>
            <a:r>
              <a:rPr lang="en-US" altLang="zh-CN" sz="2800" u="sng">
                <a:solidFill>
                  <a:srgbClr val="FF0000"/>
                </a:solidFill>
              </a:rPr>
              <a:t>taller/shorter</a:t>
            </a:r>
            <a:endParaRPr lang="en-US" altLang="zh-CN" sz="2800" u="sng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3250" y="123190"/>
            <a:ext cx="81273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0000FF"/>
                </a:solidFill>
                <a:sym typeface="+mn-ea"/>
              </a:rPr>
              <a:t>Ask and answer questions about the twins.</a:t>
            </a:r>
            <a:endParaRPr lang="en-US" altLang="zh-CN" b="1" dirty="0">
              <a:solidFill>
                <a:srgbClr val="0000FF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94180" y="4117975"/>
            <a:ext cx="1012253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chemeClr val="tx1"/>
                </a:solidFill>
                <a:sym typeface="+mn-ea"/>
              </a:rPr>
              <a:t>A: 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Is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Tara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taller than 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Tina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b="1" dirty="0">
                <a:solidFill>
                  <a:schemeClr val="tx1"/>
                </a:solidFill>
                <a:sym typeface="+mn-ea"/>
              </a:rPr>
              <a:t>B: No, she isn’t. </a:t>
            </a:r>
            <a:r>
              <a:rPr lang="en-US" altLang="zh-CN" b="1" u="sng" dirty="0">
                <a:solidFill>
                  <a:schemeClr val="tx1"/>
                </a:solidFill>
                <a:sym typeface="+mn-ea"/>
              </a:rPr>
              <a:t>Tina is </a:t>
            </a:r>
            <a:r>
              <a:rPr lang="en-US" altLang="zh-CN" b="1" u="sng" dirty="0">
                <a:solidFill>
                  <a:schemeClr val="tx1"/>
                </a:solidFill>
                <a:sym typeface="+mn-ea"/>
              </a:rPr>
              <a:t>taller than Tara.</a:t>
            </a:r>
            <a:endParaRPr lang="en-US" altLang="zh-CN" b="1" u="sng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b="1" dirty="0">
                <a:solidFill>
                  <a:schemeClr val="tx1"/>
                </a:solidFill>
                <a:sym typeface="+mn-ea"/>
              </a:rPr>
              <a:t>A: 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Does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Tom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play the drums better than 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Sam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b="1" dirty="0">
                <a:solidFill>
                  <a:schemeClr val="tx1"/>
                </a:solidFill>
                <a:sym typeface="+mn-ea"/>
              </a:rPr>
              <a:t>B: No, he doesn’t. </a:t>
            </a:r>
            <a:r>
              <a:rPr lang="en-US" altLang="zh-CN" b="1" u="sng" dirty="0">
                <a:solidFill>
                  <a:schemeClr val="tx1"/>
                </a:solidFill>
                <a:sym typeface="+mn-ea"/>
              </a:rPr>
              <a:t>Sam plays the drums better than Tom. </a:t>
            </a:r>
            <a:endParaRPr lang="en-US" altLang="zh-CN" b="1" u="sng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927350" y="407035"/>
            <a:ext cx="6258560" cy="61023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p>
            <a:r>
              <a:rPr lang="en-US" altLang="zh-CN" b="1" dirty="0"/>
              <a:t>A+V+</a:t>
            </a:r>
            <a:r>
              <a:rPr lang="zh-CN" altLang="en-US" b="1" dirty="0">
                <a:solidFill>
                  <a:srgbClr val="FF0000"/>
                </a:solidFill>
              </a:rPr>
              <a:t>形容词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zh-CN" b="1" dirty="0">
                <a:solidFill>
                  <a:srgbClr val="FF0000"/>
                </a:solidFill>
              </a:rPr>
              <a:t>副词</a:t>
            </a:r>
            <a:r>
              <a:rPr lang="zh-CN" altLang="en-US" b="1" dirty="0">
                <a:solidFill>
                  <a:srgbClr val="FF0000"/>
                </a:solidFill>
              </a:rPr>
              <a:t>比较级</a:t>
            </a:r>
            <a:r>
              <a:rPr lang="en-US" altLang="zh-CN" b="1" dirty="0"/>
              <a:t>+</a:t>
            </a:r>
            <a:r>
              <a:rPr lang="en-US" altLang="zh-CN" b="1" dirty="0">
                <a:solidFill>
                  <a:srgbClr val="0000FF"/>
                </a:solidFill>
              </a:rPr>
              <a:t>than</a:t>
            </a:r>
            <a:r>
              <a:rPr lang="en-US" altLang="zh-CN" b="1" dirty="0"/>
              <a:t>+B.</a:t>
            </a:r>
            <a:endParaRPr lang="en-US" altLang="zh-CN" b="1" dirty="0"/>
          </a:p>
          <a:p>
            <a:endParaRPr lang="zh-CN" altLang="en-US" b="1" dirty="0">
              <a:sym typeface="+mn-ea"/>
            </a:endParaRPr>
          </a:p>
        </p:txBody>
      </p:sp>
      <p:sp>
        <p:nvSpPr>
          <p:cNvPr id="55300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30998" y="-169251"/>
            <a:ext cx="9793088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/>
              <a:t>Compare A with B  with </a:t>
            </a:r>
            <a:r>
              <a:rPr lang="en-US" altLang="zh-CN" b="1" i="1" dirty="0">
                <a:solidFill>
                  <a:srgbClr val="FF0000"/>
                </a:solidFill>
              </a:rPr>
              <a:t>-</a:t>
            </a:r>
            <a:r>
              <a:rPr lang="en-US" altLang="zh-CN" b="1" i="1" dirty="0" err="1">
                <a:solidFill>
                  <a:srgbClr val="FF0000"/>
                </a:solidFill>
              </a:rPr>
              <a:t>er</a:t>
            </a:r>
            <a:r>
              <a:rPr lang="en-US" altLang="zh-CN" b="1" dirty="0"/>
              <a:t>, </a:t>
            </a:r>
            <a:r>
              <a:rPr lang="en-US" altLang="zh-CN" b="1" i="1" dirty="0">
                <a:solidFill>
                  <a:srgbClr val="FF0000"/>
                </a:solidFill>
              </a:rPr>
              <a:t>more</a:t>
            </a:r>
            <a:r>
              <a:rPr lang="en-US" altLang="zh-CN" b="1" dirty="0"/>
              <a:t> and </a:t>
            </a:r>
            <a:r>
              <a:rPr lang="en-US" altLang="zh-CN" b="1" dirty="0" smtClean="0">
                <a:solidFill>
                  <a:srgbClr val="FF0000"/>
                </a:solidFill>
              </a:rPr>
              <a:t>as </a:t>
            </a:r>
            <a:r>
              <a:rPr lang="en-US" altLang="zh-CN" b="1" dirty="0">
                <a:solidFill>
                  <a:srgbClr val="FF0000"/>
                </a:solidFill>
              </a:rPr>
              <a:t>... </a:t>
            </a:r>
            <a:r>
              <a:rPr lang="en-US" altLang="zh-CN" b="1" dirty="0" smtClean="0">
                <a:solidFill>
                  <a:srgbClr val="FF0000"/>
                </a:solidFill>
              </a:rPr>
              <a:t>as</a:t>
            </a:r>
            <a:r>
              <a:rPr lang="en-US" altLang="zh-CN" b="1" dirty="0" smtClean="0">
                <a:solidFill>
                  <a:schemeClr val="tx1"/>
                </a:solidFill>
              </a:rPr>
              <a:t>.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2410" y="982345"/>
            <a:ext cx="7431405" cy="44462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 u="sng" dirty="0" smtClean="0">
                <a:sym typeface="+mn-ea"/>
              </a:rPr>
              <a:t>Tina </a:t>
            </a:r>
            <a:r>
              <a:rPr lang="en-US" altLang="zh-CN" b="1" u="sng" dirty="0" smtClean="0">
                <a:solidFill>
                  <a:srgbClr val="0000FF"/>
                </a:solidFill>
                <a:sym typeface="+mn-ea"/>
              </a:rPr>
              <a:t>sings more loudly than</a:t>
            </a:r>
            <a:r>
              <a:rPr lang="en-US" altLang="zh-CN" b="1" u="sng" dirty="0" smtClean="0">
                <a:sym typeface="+mn-ea"/>
              </a:rPr>
              <a:t> Tara.</a:t>
            </a:r>
            <a:endParaRPr lang="en-US" altLang="zh-CN" b="1" u="sng" dirty="0" smtClean="0">
              <a:sym typeface="+mn-ea"/>
            </a:endParaRPr>
          </a:p>
          <a:p>
            <a:r>
              <a:rPr lang="en-US" altLang="zh-CN" b="1" dirty="0" smtClean="0">
                <a:solidFill>
                  <a:schemeClr val="tx1"/>
                </a:solidFill>
              </a:rPr>
              <a:t>Tina</a:t>
            </a:r>
            <a:r>
              <a:rPr lang="zh-CN" altLang="zh-CN" b="1" dirty="0" smtClean="0">
                <a:solidFill>
                  <a:schemeClr val="tx1"/>
                </a:solidFill>
              </a:rPr>
              <a:t>唱歌唱得比</a:t>
            </a:r>
            <a:r>
              <a:rPr lang="en-US" altLang="zh-CN" b="1" dirty="0" smtClean="0">
                <a:solidFill>
                  <a:schemeClr val="tx1"/>
                </a:solidFill>
              </a:rPr>
              <a:t>Tara</a:t>
            </a:r>
            <a:r>
              <a:rPr lang="zh-CN" altLang="en-US" b="1" dirty="0" smtClean="0">
                <a:solidFill>
                  <a:schemeClr val="tx1"/>
                </a:solidFill>
              </a:rPr>
              <a:t>更大声。</a:t>
            </a:r>
            <a:endParaRPr lang="zh-CN" altLang="en-US" b="1" dirty="0" smtClean="0">
              <a:solidFill>
                <a:schemeClr val="tx1"/>
              </a:solidFill>
            </a:endParaRPr>
          </a:p>
          <a:p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u="sng" dirty="0">
                <a:solidFill>
                  <a:srgbClr val="0000FF"/>
                </a:solidFill>
                <a:sym typeface="+mn-ea"/>
              </a:rPr>
              <a:t>Does</a:t>
            </a:r>
            <a:r>
              <a:rPr lang="en-US" altLang="zh-CN" b="1" u="sng" dirty="0">
                <a:solidFill>
                  <a:schemeClr val="tx1"/>
                </a:solidFill>
                <a:sym typeface="+mn-ea"/>
              </a:rPr>
              <a:t> Tara sing more loudly than Tina?</a:t>
            </a:r>
            <a:endParaRPr lang="en-US" altLang="zh-CN" b="1" u="sng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b="1" dirty="0">
                <a:solidFill>
                  <a:schemeClr val="tx1"/>
                </a:solidFill>
                <a:sym typeface="+mn-ea"/>
              </a:rPr>
              <a:t>Tara</a:t>
            </a:r>
            <a:r>
              <a:rPr lang="zh-CN" altLang="zh-CN" b="1" dirty="0" smtClean="0">
                <a:sym typeface="+mn-ea"/>
              </a:rPr>
              <a:t>唱歌唱得比</a:t>
            </a:r>
            <a:r>
              <a:rPr lang="en-US" altLang="zh-CN" b="1" dirty="0" smtClean="0">
                <a:sym typeface="+mn-ea"/>
              </a:rPr>
              <a:t>Tara</a:t>
            </a:r>
            <a:r>
              <a:rPr lang="zh-CN" altLang="en-US" b="1" dirty="0" smtClean="0">
                <a:sym typeface="+mn-ea"/>
              </a:rPr>
              <a:t>更大声吗？</a:t>
            </a:r>
            <a:endParaRPr lang="zh-CN" altLang="en-US" b="1" dirty="0" smtClean="0">
              <a:sym typeface="+mn-ea"/>
            </a:endParaRPr>
          </a:p>
          <a:p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b="1" u="sng" dirty="0">
                <a:sym typeface="+mn-ea"/>
              </a:rPr>
              <a:t>Tina </a:t>
            </a:r>
            <a:r>
              <a:rPr lang="en-US" altLang="zh-CN" b="1" u="sng" dirty="0">
                <a:solidFill>
                  <a:srgbClr val="009900"/>
                </a:solidFill>
                <a:sym typeface="+mn-ea"/>
              </a:rPr>
              <a:t>is more outgoing than</a:t>
            </a:r>
            <a:r>
              <a:rPr lang="en-US" altLang="zh-CN" b="1" u="sng" dirty="0">
                <a:sym typeface="+mn-ea"/>
              </a:rPr>
              <a:t> Tara.</a:t>
            </a:r>
            <a:endParaRPr lang="en-US" altLang="zh-CN" b="1" u="sng" dirty="0">
              <a:sym typeface="+mn-ea"/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Tina</a:t>
            </a:r>
            <a:r>
              <a:rPr lang="zh-CN" altLang="en-US" b="1" dirty="0">
                <a:solidFill>
                  <a:schemeClr val="tx1"/>
                </a:solidFill>
              </a:rPr>
              <a:t>比</a:t>
            </a:r>
            <a:r>
              <a:rPr lang="en-US" altLang="zh-CN" b="1" dirty="0">
                <a:solidFill>
                  <a:schemeClr val="tx1"/>
                </a:solidFill>
              </a:rPr>
              <a:t>Tara</a:t>
            </a:r>
            <a:r>
              <a:rPr lang="zh-CN" altLang="en-US" b="1" dirty="0">
                <a:solidFill>
                  <a:schemeClr val="tx1"/>
                </a:solidFill>
              </a:rPr>
              <a:t>更活泼。</a:t>
            </a:r>
            <a:endParaRPr lang="zh-CN" altLang="en-US" b="1" dirty="0">
              <a:solidFill>
                <a:schemeClr val="tx1"/>
              </a:solidFill>
            </a:endParaRPr>
          </a:p>
          <a:p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u="sng" dirty="0">
                <a:solidFill>
                  <a:srgbClr val="009900"/>
                </a:solidFill>
                <a:sym typeface="+mn-ea"/>
              </a:rPr>
              <a:t>Is</a:t>
            </a:r>
            <a:r>
              <a:rPr lang="en-US" altLang="zh-CN" b="1" u="sng" dirty="0">
                <a:solidFill>
                  <a:schemeClr val="tx1"/>
                </a:solidFill>
                <a:sym typeface="+mn-ea"/>
              </a:rPr>
              <a:t> Tina more outgoing than Tara?</a:t>
            </a:r>
            <a:endParaRPr lang="en-US" altLang="zh-CN" b="1" u="sng" dirty="0">
              <a:solidFill>
                <a:schemeClr val="tx1"/>
              </a:solidFill>
            </a:endParaRPr>
          </a:p>
          <a:p>
            <a:r>
              <a:rPr lang="en-US" altLang="zh-CN" b="1" dirty="0">
                <a:sym typeface="+mn-ea"/>
              </a:rPr>
              <a:t>Tina</a:t>
            </a:r>
            <a:r>
              <a:rPr lang="zh-CN" altLang="en-US" b="1" dirty="0">
                <a:sym typeface="+mn-ea"/>
              </a:rPr>
              <a:t>比</a:t>
            </a:r>
            <a:r>
              <a:rPr lang="en-US" altLang="zh-CN" b="1" dirty="0">
                <a:sym typeface="+mn-ea"/>
              </a:rPr>
              <a:t>Tara</a:t>
            </a:r>
            <a:r>
              <a:rPr lang="zh-CN" altLang="en-US" b="1" dirty="0">
                <a:sym typeface="+mn-ea"/>
              </a:rPr>
              <a:t>更活泼吗？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567940" y="981075"/>
            <a:ext cx="6258560" cy="61023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p>
            <a:r>
              <a:rPr lang="en-US" altLang="zh-CN" b="1" dirty="0"/>
              <a:t>A+V+</a:t>
            </a:r>
            <a:r>
              <a:rPr lang="en-US" altLang="zh-CN" b="1" dirty="0">
                <a:solidFill>
                  <a:srgbClr val="0000FF"/>
                </a:solidFill>
              </a:rPr>
              <a:t>as</a:t>
            </a:r>
            <a:r>
              <a:rPr lang="en-US" altLang="zh-CN" b="1" dirty="0"/>
              <a:t>+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形容词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/</a:t>
            </a:r>
            <a:r>
              <a:rPr lang="zh-CN" altLang="zh-CN" b="1" dirty="0">
                <a:solidFill>
                  <a:srgbClr val="FF0000"/>
                </a:solidFill>
                <a:sym typeface="+mn-ea"/>
              </a:rPr>
              <a:t>副词</a:t>
            </a:r>
            <a:r>
              <a:rPr lang="en-US" altLang="zh-CN" b="1" dirty="0"/>
              <a:t>+</a:t>
            </a:r>
            <a:r>
              <a:rPr lang="en-US" altLang="zh-CN" b="1" dirty="0">
                <a:solidFill>
                  <a:srgbClr val="0000FF"/>
                </a:solidFill>
              </a:rPr>
              <a:t>as</a:t>
            </a:r>
            <a:r>
              <a:rPr lang="en-US" altLang="zh-CN" b="1" dirty="0"/>
              <a:t>+B.</a:t>
            </a:r>
            <a:endParaRPr lang="en-US" altLang="zh-CN" b="1" dirty="0"/>
          </a:p>
          <a:p>
            <a:endParaRPr lang="zh-CN" altLang="en-US" b="1" dirty="0">
              <a:sym typeface="+mn-ea"/>
            </a:endParaRPr>
          </a:p>
        </p:txBody>
      </p:sp>
      <p:sp>
        <p:nvSpPr>
          <p:cNvPr id="55300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87488" y="261279"/>
            <a:ext cx="9793088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/>
              <a:t>Compare A with B  with </a:t>
            </a:r>
            <a:r>
              <a:rPr lang="en-US" altLang="zh-CN" b="1" i="1" dirty="0">
                <a:solidFill>
                  <a:srgbClr val="FF0000"/>
                </a:solidFill>
              </a:rPr>
              <a:t>-</a:t>
            </a:r>
            <a:r>
              <a:rPr lang="en-US" altLang="zh-CN" b="1" i="1" dirty="0" err="1">
                <a:solidFill>
                  <a:srgbClr val="FF0000"/>
                </a:solidFill>
              </a:rPr>
              <a:t>er</a:t>
            </a:r>
            <a:r>
              <a:rPr lang="en-US" altLang="zh-CN" b="1" dirty="0"/>
              <a:t>, </a:t>
            </a:r>
            <a:r>
              <a:rPr lang="en-US" altLang="zh-CN" b="1" i="1" dirty="0">
                <a:solidFill>
                  <a:srgbClr val="FF0000"/>
                </a:solidFill>
              </a:rPr>
              <a:t>more</a:t>
            </a:r>
            <a:r>
              <a:rPr lang="en-US" altLang="zh-CN" b="1" dirty="0"/>
              <a:t> and </a:t>
            </a:r>
            <a:r>
              <a:rPr lang="en-US" altLang="zh-CN" b="1" dirty="0" smtClean="0">
                <a:solidFill>
                  <a:srgbClr val="FF0000"/>
                </a:solidFill>
              </a:rPr>
              <a:t>as </a:t>
            </a:r>
            <a:r>
              <a:rPr lang="en-US" altLang="zh-CN" b="1" dirty="0">
                <a:solidFill>
                  <a:srgbClr val="FF0000"/>
                </a:solidFill>
              </a:rPr>
              <a:t>... </a:t>
            </a:r>
            <a:r>
              <a:rPr lang="en-US" altLang="zh-CN" b="1" dirty="0" smtClean="0">
                <a:solidFill>
                  <a:srgbClr val="FF0000"/>
                </a:solidFill>
              </a:rPr>
              <a:t>as</a:t>
            </a:r>
            <a:r>
              <a:rPr lang="en-US" altLang="zh-CN" b="1" dirty="0" smtClean="0">
                <a:solidFill>
                  <a:schemeClr val="tx1"/>
                </a:solidFill>
              </a:rPr>
              <a:t>.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23795" y="1629410"/>
            <a:ext cx="768858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ym typeface="+mn-ea"/>
              </a:rPr>
              <a:t>Peter’s hair is </a:t>
            </a:r>
            <a:r>
              <a:rPr lang="en-US" altLang="zh-CN" sz="2800" b="1" dirty="0">
                <a:solidFill>
                  <a:srgbClr val="0000FF"/>
                </a:solidFill>
                <a:sym typeface="+mn-ea"/>
              </a:rPr>
              <a:t>as</a:t>
            </a:r>
            <a:r>
              <a:rPr lang="en-US" altLang="zh-CN" sz="2800" b="1" dirty="0">
                <a:sym typeface="+mn-ea"/>
              </a:rPr>
              <a:t> short </a:t>
            </a:r>
            <a:r>
              <a:rPr lang="en-US" altLang="zh-CN" sz="2800" b="1" dirty="0">
                <a:solidFill>
                  <a:srgbClr val="0000FF"/>
                </a:solidFill>
                <a:sym typeface="+mn-ea"/>
              </a:rPr>
              <a:t>as</a:t>
            </a:r>
            <a:r>
              <a:rPr lang="en-US" altLang="zh-CN" sz="2800" b="1" dirty="0">
                <a:sym typeface="+mn-ea"/>
              </a:rPr>
              <a:t> Paul’s.</a:t>
            </a:r>
            <a:endParaRPr lang="en-US" altLang="zh-CN" sz="2800" b="1" dirty="0">
              <a:sym typeface="+mn-ea"/>
            </a:endParaRPr>
          </a:p>
          <a:p>
            <a:r>
              <a:rPr lang="en-US" altLang="zh-CN" sz="2800" b="1" dirty="0">
                <a:solidFill>
                  <a:schemeClr val="tx1"/>
                </a:solidFill>
              </a:rPr>
              <a:t>Peter</a:t>
            </a:r>
            <a:r>
              <a:rPr lang="zh-CN" altLang="en-US" sz="2800" b="1" dirty="0">
                <a:solidFill>
                  <a:schemeClr val="tx1"/>
                </a:solidFill>
              </a:rPr>
              <a:t>的头发和</a:t>
            </a:r>
            <a:r>
              <a:rPr lang="en-US" altLang="zh-CN" sz="2800" b="1" dirty="0">
                <a:solidFill>
                  <a:schemeClr val="tx1"/>
                </a:solidFill>
              </a:rPr>
              <a:t>Paul</a:t>
            </a:r>
            <a:r>
              <a:rPr lang="zh-CN" altLang="en-US" sz="2800" b="1" dirty="0">
                <a:solidFill>
                  <a:schemeClr val="tx1"/>
                </a:solidFill>
              </a:rPr>
              <a:t>的一样短。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endParaRPr lang="en-US" altLang="zh-CN" sz="2800" b="1" dirty="0">
              <a:solidFill>
                <a:schemeClr val="tx1"/>
              </a:solidFill>
            </a:endParaRPr>
          </a:p>
          <a:p>
            <a:r>
              <a:rPr lang="en-US" altLang="zh-CN" sz="2800" b="1" dirty="0">
                <a:solidFill>
                  <a:srgbClr val="0000FF"/>
                </a:solidFill>
                <a:sym typeface="+mn-ea"/>
              </a:rPr>
              <a:t>Is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 Peter’s hair as short as Paul’s?</a:t>
            </a:r>
            <a:endParaRPr lang="en-US" altLang="zh-CN" sz="2800" b="1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800" b="1" dirty="0">
                <a:sym typeface="+mn-ea"/>
              </a:rPr>
              <a:t>Peter</a:t>
            </a:r>
            <a:r>
              <a:rPr lang="zh-CN" altLang="en-US" sz="2800" b="1" dirty="0">
                <a:sym typeface="+mn-ea"/>
              </a:rPr>
              <a:t>的头发和</a:t>
            </a:r>
            <a:r>
              <a:rPr lang="en-US" altLang="zh-CN" sz="2800" b="1" dirty="0">
                <a:sym typeface="+mn-ea"/>
              </a:rPr>
              <a:t>Paul</a:t>
            </a:r>
            <a:r>
              <a:rPr lang="zh-CN" altLang="en-US" sz="2800" b="1" dirty="0">
                <a:sym typeface="+mn-ea"/>
              </a:rPr>
              <a:t>的一样短吗？</a:t>
            </a:r>
            <a:endParaRPr lang="zh-CN" altLang="en-US" sz="2800" b="1" dirty="0">
              <a:sym typeface="+mn-ea"/>
            </a:endParaRPr>
          </a:p>
          <a:p>
            <a:endParaRPr lang="en-US" altLang="zh-CN" sz="2800" b="1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Tom plays the guitar </a:t>
            </a:r>
            <a:r>
              <a:rPr lang="en-US" altLang="zh-CN" sz="2800" b="1" dirty="0">
                <a:solidFill>
                  <a:srgbClr val="009900"/>
                </a:solidFill>
                <a:sym typeface="+mn-ea"/>
              </a:rPr>
              <a:t>as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 well </a:t>
            </a:r>
            <a:r>
              <a:rPr lang="en-US" altLang="zh-CN" sz="2800" b="1" dirty="0">
                <a:solidFill>
                  <a:srgbClr val="009900"/>
                </a:solidFill>
                <a:sym typeface="+mn-ea"/>
              </a:rPr>
              <a:t>as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 Peter.</a:t>
            </a:r>
            <a:endParaRPr lang="en-US" altLang="zh-CN" sz="2800" b="1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Tom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弹吉他弹得和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Peter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一样好。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endParaRPr lang="en-US" altLang="zh-CN" sz="2800" b="1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800" b="1" dirty="0">
                <a:solidFill>
                  <a:srgbClr val="009900"/>
                </a:solidFill>
                <a:sym typeface="+mn-ea"/>
              </a:rPr>
              <a:t>Does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b="1" dirty="0">
                <a:sym typeface="+mn-ea"/>
              </a:rPr>
              <a:t>Tom play the guitar 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as well as Pe</a:t>
            </a:r>
            <a:r>
              <a:rPr lang="en-US" altLang="zh-CN" sz="2800" b="1" dirty="0">
                <a:sym typeface="+mn-ea"/>
              </a:rPr>
              <a:t>ter?</a:t>
            </a:r>
            <a:endParaRPr lang="en-US" altLang="zh-CN" sz="2800" b="1" dirty="0">
              <a:sym typeface="+mn-ea"/>
            </a:endParaRPr>
          </a:p>
          <a:p>
            <a:r>
              <a:rPr lang="en-US" altLang="zh-CN" sz="2800" b="1" dirty="0">
                <a:sym typeface="+mn-ea"/>
              </a:rPr>
              <a:t>Tom</a:t>
            </a:r>
            <a:r>
              <a:rPr lang="zh-CN" altLang="en-US" sz="2800" b="1" dirty="0">
                <a:sym typeface="+mn-ea"/>
              </a:rPr>
              <a:t>弹吉他弹得和</a:t>
            </a:r>
            <a:r>
              <a:rPr lang="en-US" altLang="zh-CN" sz="2800" b="1" dirty="0">
                <a:sym typeface="+mn-ea"/>
              </a:rPr>
              <a:t>Peter</a:t>
            </a:r>
            <a:r>
              <a:rPr lang="zh-CN" altLang="en-US" sz="2800" b="1" dirty="0">
                <a:sym typeface="+mn-ea"/>
              </a:rPr>
              <a:t>一样好吗？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endParaRPr lang="en-US" altLang="zh-CN" sz="2800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1905635" y="1582420"/>
            <a:ext cx="9493885" cy="68199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Match each word with its </a:t>
            </a:r>
            <a:r>
              <a:rPr lang="en-US" altLang="zh-CN" b="1" dirty="0">
                <a:solidFill>
                  <a:srgbClr val="FF0000"/>
                </a:solidFill>
              </a:rPr>
              <a:t>opposite(</a:t>
            </a:r>
            <a:r>
              <a:rPr lang="zh-CN" altLang="en-US" b="1" dirty="0">
                <a:solidFill>
                  <a:srgbClr val="FF0000"/>
                </a:solidFill>
              </a:rPr>
              <a:t>反义词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en-US" altLang="zh-CN" b="1" dirty="0">
                <a:solidFill>
                  <a:schemeClr val="tx1"/>
                </a:solidFill>
              </a:rPr>
              <a:t>.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5680" y="2736676"/>
            <a:ext cx="1872208" cy="2453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tall 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thin 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long hair 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u="sng" dirty="0"/>
              <a:t>quietly</a:t>
            </a:r>
            <a:endParaRPr lang="zh-CN" altLang="en-US" b="1" u="sng" dirty="0"/>
          </a:p>
        </p:txBody>
      </p:sp>
      <p:sp>
        <p:nvSpPr>
          <p:cNvPr id="3" name="文本框 2"/>
          <p:cNvSpPr txBox="1"/>
          <p:nvPr/>
        </p:nvSpPr>
        <p:spPr>
          <a:xfrm>
            <a:off x="7032104" y="2745127"/>
            <a:ext cx="1944216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loudly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short hair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heavy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short</a:t>
            </a:r>
            <a:endParaRPr lang="zh-CN" altLang="en-US" b="1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151784" y="3096715"/>
            <a:ext cx="2880320" cy="1728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151784" y="3672779"/>
            <a:ext cx="2880320" cy="5760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943872" y="3744787"/>
            <a:ext cx="2088232" cy="5760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4583832" y="3204728"/>
            <a:ext cx="2448272" cy="16908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299341"/>
            <a:ext cx="1219099" cy="12190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386744"/>
            <a:ext cx="4709622" cy="117740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709520"/>
            <a:ext cx="7220607" cy="4850322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3432" y="815489"/>
            <a:ext cx="11329987" cy="746125"/>
          </a:xfrm>
        </p:spPr>
        <p:txBody>
          <a:bodyPr/>
          <a:lstStyle/>
          <a:p>
            <a:pPr algn="l">
              <a:lnSpc>
                <a:spcPct val="115000"/>
              </a:lnSpc>
            </a:pPr>
            <a:r>
              <a:rPr lang="en-US" altLang="zh-CN" sz="3200" b="1" dirty="0">
                <a:solidFill>
                  <a:srgbClr val="0000FF"/>
                </a:solidFill>
              </a:rPr>
              <a:t>Listen and number the pairs of twins in the picture [1-3].</a:t>
            </a:r>
            <a:endParaRPr lang="en-US" altLang="zh-CN" sz="3200" b="1" dirty="0">
              <a:solidFill>
                <a:srgbClr val="0000FF"/>
              </a:solidFill>
            </a:endParaRPr>
          </a:p>
        </p:txBody>
      </p:sp>
      <p:sp>
        <p:nvSpPr>
          <p:cNvPr id="40970" name="WordArt 10"/>
          <p:cNvSpPr>
            <a:spLocks noChangeArrowheads="1" noChangeShapeType="1" noTextEdit="1"/>
          </p:cNvSpPr>
          <p:nvPr/>
        </p:nvSpPr>
        <p:spPr bwMode="auto">
          <a:xfrm>
            <a:off x="7330039" y="2197106"/>
            <a:ext cx="323501" cy="42028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19050">
                  <a:solidFill>
                    <a:srgbClr val="99CCFF"/>
                  </a:solidFill>
                  <a:round/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3600" b="1" kern="10" dirty="0">
              <a:ln w="19050">
                <a:solidFill>
                  <a:srgbClr val="99CCFF"/>
                </a:solidFill>
                <a:round/>
              </a:ln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71" name="WordArt 11"/>
          <p:cNvSpPr>
            <a:spLocks noChangeArrowheads="1" noChangeShapeType="1" noTextEdit="1"/>
          </p:cNvSpPr>
          <p:nvPr/>
        </p:nvSpPr>
        <p:spPr bwMode="auto">
          <a:xfrm>
            <a:off x="4113937" y="3134719"/>
            <a:ext cx="369279" cy="4213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19050">
                  <a:solidFill>
                    <a:srgbClr val="99CCFF"/>
                  </a:solidFill>
                  <a:round/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3600" b="1" kern="10" dirty="0">
              <a:ln w="19050">
                <a:solidFill>
                  <a:srgbClr val="99CCFF"/>
                </a:solidFill>
                <a:round/>
              </a:ln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72" name="WordArt 12"/>
          <p:cNvSpPr>
            <a:spLocks noChangeArrowheads="1" noChangeShapeType="1" noTextEdit="1"/>
          </p:cNvSpPr>
          <p:nvPr/>
        </p:nvSpPr>
        <p:spPr bwMode="auto">
          <a:xfrm>
            <a:off x="8832304" y="5013176"/>
            <a:ext cx="368262" cy="40483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19050">
                  <a:solidFill>
                    <a:srgbClr val="99CCFF"/>
                  </a:solidFill>
                  <a:round/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3600" b="1" kern="10" dirty="0">
              <a:ln w="19050">
                <a:solidFill>
                  <a:srgbClr val="99CCFF"/>
                </a:solidFill>
                <a:round/>
              </a:ln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950" y="72428"/>
            <a:ext cx="4464496" cy="11161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" y="667584"/>
            <a:ext cx="1081508" cy="1081508"/>
          </a:xfrm>
          <a:prstGeom prst="rect">
            <a:avLst/>
          </a:prstGeom>
        </p:spPr>
      </p:pic>
      <p:pic>
        <p:nvPicPr>
          <p:cNvPr id="5" name="Section A 1b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996952"/>
            <a:ext cx="1368152" cy="131030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18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0970" grpId="0" animBg="1"/>
      <p:bldP spid="40971" grpId="0" animBg="1"/>
      <p:bldP spid="409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/>
          <p:cNvSpPr txBox="1">
            <a:spLocks noChangeArrowheads="1"/>
          </p:cNvSpPr>
          <p:nvPr/>
        </p:nvSpPr>
        <p:spPr bwMode="auto">
          <a:xfrm>
            <a:off x="191770" y="334010"/>
            <a:ext cx="10945495" cy="6082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</a:rPr>
              <a:t>Conversation 1 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/>
              <a:t>Boy </a:t>
            </a:r>
            <a:r>
              <a:rPr lang="en-US" altLang="zh-CN" sz="2800" b="1" dirty="0"/>
              <a:t>1: Is that Sam playing the guitar?</a:t>
            </a:r>
            <a:endParaRPr lang="en-US" altLang="zh-CN" sz="2800" b="1" dirty="0"/>
          </a:p>
          <a:p>
            <a:pPr marL="1171575" indent="-1171575" eaLnBrk="1" hangingPunct="1">
              <a:lnSpc>
                <a:spcPct val="120000"/>
              </a:lnSpc>
            </a:pPr>
            <a:r>
              <a:rPr lang="en-US" altLang="zh-CN" sz="2800" b="1" dirty="0" smtClean="0"/>
              <a:t>Girl</a:t>
            </a:r>
            <a:r>
              <a:rPr lang="en-US" altLang="zh-CN" sz="2800" b="1" dirty="0"/>
              <a:t>: </a:t>
            </a:r>
            <a:r>
              <a:rPr lang="en-US" altLang="zh-CN" sz="2800" b="1" dirty="0" smtClean="0"/>
              <a:t>  No</a:t>
            </a:r>
            <a:r>
              <a:rPr lang="en-US" altLang="zh-CN" sz="2800" b="1" dirty="0"/>
              <a:t>, that’s Tom. Sam ___ _____ _____ _____ Tom. </a:t>
            </a:r>
            <a:endParaRPr lang="en-US" altLang="zh-CN" sz="2800" b="1" dirty="0"/>
          </a:p>
          <a:p>
            <a:pPr marL="1171575" indent="-1171575" eaLnBrk="1" hangingPunct="1">
              <a:lnSpc>
                <a:spcPct val="120000"/>
              </a:lnSpc>
            </a:pPr>
            <a:r>
              <a:rPr lang="en-US" altLang="zh-CN" sz="2800" b="1" dirty="0"/>
              <a:t>Boy 2: </a:t>
            </a:r>
            <a:r>
              <a:rPr lang="en-US" altLang="zh-CN" sz="2800" b="1" dirty="0">
                <a:solidFill>
                  <a:schemeClr val="tx1"/>
                </a:solidFill>
              </a:rPr>
              <a:t>Both Tom and </a:t>
            </a:r>
            <a:r>
              <a:rPr lang="en-US" altLang="zh-CN" sz="2800" b="1" dirty="0"/>
              <a:t>Sam can play the </a:t>
            </a:r>
            <a:r>
              <a:rPr lang="en-US" altLang="zh-CN" sz="2800" b="1" dirty="0" smtClean="0"/>
              <a:t>drums</a:t>
            </a:r>
            <a:r>
              <a:rPr lang="en-US" altLang="zh-CN" sz="2800" b="1" dirty="0"/>
              <a:t>, but Sam _____ them  ______ _____Tom.</a:t>
            </a:r>
            <a:endParaRPr lang="en-US" altLang="zh-CN" sz="2800" b="1" dirty="0"/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sym typeface="+mn-ea"/>
              </a:rPr>
              <a:t>Conversation 2 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ym typeface="+mn-ea"/>
              </a:rPr>
              <a:t>Boy: </a:t>
            </a:r>
            <a:r>
              <a:rPr lang="en-US" altLang="zh-CN" sz="2800" b="1" dirty="0">
                <a:solidFill>
                  <a:srgbClr val="0000FF"/>
                </a:solidFill>
                <a:sym typeface="+mn-ea"/>
              </a:rPr>
              <a:t>That’s Tara, isn’t it?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986155" indent="-986155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ym typeface="+mn-ea"/>
              </a:rPr>
              <a:t>Girl: </a:t>
            </a:r>
            <a:r>
              <a:rPr lang="en-US" altLang="zh-CN" sz="2800" b="1" dirty="0">
                <a:solidFill>
                  <a:srgbClr val="0000FF"/>
                </a:solidFill>
                <a:sym typeface="+mn-ea"/>
              </a:rPr>
              <a:t>No, it isn’t.</a:t>
            </a:r>
            <a:r>
              <a:rPr lang="en-US" altLang="zh-CN" sz="2800" b="1" dirty="0">
                <a:sym typeface="+mn-ea"/>
              </a:rPr>
              <a:t> It’s Tina. Tina ____ _____ _____</a:t>
            </a:r>
            <a:r>
              <a:rPr lang="en-US" altLang="zh-CN" sz="2800" b="1" dirty="0" smtClean="0">
                <a:sym typeface="+mn-ea"/>
              </a:rPr>
              <a:t> </a:t>
            </a:r>
            <a:r>
              <a:rPr lang="en-US" altLang="zh-CN" sz="2800" b="1" dirty="0">
                <a:sym typeface="+mn-ea"/>
              </a:rPr>
              <a:t>Tara. And she also ____ _____ _____ _____ Tara.</a:t>
            </a:r>
            <a:endParaRPr lang="en-US" altLang="zh-CN" sz="2800" b="1" dirty="0">
              <a:sym typeface="+mn-ea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sym typeface="+mn-ea"/>
              </a:rPr>
              <a:t>Conversation 3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ym typeface="+mn-ea"/>
              </a:rPr>
              <a:t>Boy: Is that Paul?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900430" indent="-90043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ym typeface="+mn-ea"/>
              </a:rPr>
              <a:t>Girl: </a:t>
            </a:r>
            <a:r>
              <a:rPr lang="en-US" altLang="zh-CN" sz="2400" b="1" dirty="0">
                <a:sym typeface="+mn-ea"/>
              </a:rPr>
              <a:t>No, that’s Peter. Peter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’s </a:t>
            </a:r>
            <a:r>
              <a:rPr lang="en-US" altLang="zh-CN" sz="2400" b="1" dirty="0" smtClean="0">
                <a:solidFill>
                  <a:srgbClr val="FF0000"/>
                </a:solidFill>
                <a:sym typeface="+mn-ea"/>
              </a:rPr>
              <a:t>heavier than</a:t>
            </a:r>
            <a:r>
              <a:rPr lang="en-US" altLang="zh-CN" sz="2400" b="1" dirty="0" smtClean="0">
                <a:sym typeface="+mn-ea"/>
              </a:rPr>
              <a:t> </a:t>
            </a:r>
            <a:r>
              <a:rPr lang="en-US" altLang="zh-CN" sz="2400" b="1" dirty="0">
                <a:sym typeface="+mn-ea"/>
              </a:rPr>
              <a:t>Paul. And Paul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’s shorter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than</a:t>
            </a:r>
            <a:r>
              <a:rPr lang="en-US" altLang="zh-CN" sz="2400" b="1" dirty="0">
                <a:sym typeface="+mn-ea"/>
              </a:rPr>
              <a:t> Peter. 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986155" indent="-986155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sz="2800" b="1" dirty="0">
              <a:latin typeface="Times New Roman" panose="02020603050405020304" pitchFamily="18" charset="0"/>
            </a:endParaRPr>
          </a:p>
          <a:p>
            <a:pPr marL="1171575" indent="-1171575" eaLnBrk="1" hangingPunct="1">
              <a:lnSpc>
                <a:spcPct val="120000"/>
              </a:lnSpc>
            </a:pPr>
            <a:r>
              <a:rPr lang="en-US" altLang="zh-CN" sz="2800" b="1" dirty="0"/>
              <a:t>  </a:t>
            </a:r>
            <a:endParaRPr lang="en-US" altLang="zh-CN" sz="2800" b="1" dirty="0"/>
          </a:p>
        </p:txBody>
      </p:sp>
      <p:sp>
        <p:nvSpPr>
          <p:cNvPr id="16387" name="Rectangle 6"/>
          <p:cNvSpPr>
            <a:spLocks noChangeArrowheads="1"/>
          </p:cNvSpPr>
          <p:nvPr/>
        </p:nvSpPr>
        <p:spPr bwMode="auto">
          <a:xfrm>
            <a:off x="647065" y="-241935"/>
            <a:ext cx="1113726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Listen to the conversations and fill in the blanks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.</a:t>
            </a:r>
            <a:endParaRPr lang="en-US" altLang="zh-CN" sz="2800" b="1" dirty="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68165" y="1412875"/>
            <a:ext cx="45383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has longer  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hair  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than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95690" y="1920240"/>
            <a:ext cx="11182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plays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8890" y="2432050"/>
            <a:ext cx="23717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better   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than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9" name="图片 8" descr="微信图片_202309251427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36835" y="119380"/>
            <a:ext cx="1650365" cy="1538605"/>
          </a:xfrm>
          <a:prstGeom prst="rect">
            <a:avLst/>
          </a:prstGeom>
        </p:spPr>
      </p:pic>
      <p:pic>
        <p:nvPicPr>
          <p:cNvPr id="10" name="图片 9" descr="微信图片_202309251427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984740" y="2376805"/>
            <a:ext cx="1991995" cy="1790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64455" y="4009390"/>
            <a:ext cx="31737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is     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taller  than</a:t>
            </a:r>
            <a:endParaRPr lang="en-US" altLang="zh-CN" b="1" dirty="0" smtClean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5970" y="458597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sings  more 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loudly 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than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6" name="图片 15" descr="微信图片_2023092514255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70160" y="4592955"/>
            <a:ext cx="1827530" cy="1799590"/>
          </a:xfrm>
          <a:prstGeom prst="rect">
            <a:avLst/>
          </a:prstGeom>
        </p:spPr>
      </p:pic>
      <p:pic>
        <p:nvPicPr>
          <p:cNvPr id="17" name="Section A 1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895" y="180340"/>
            <a:ext cx="687070" cy="6578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6183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/>
      <p:bldP spid="5" grpId="0"/>
      <p:bldP spid="7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2780928"/>
            <a:ext cx="5904656" cy="1476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1199456" y="2924944"/>
            <a:ext cx="85693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 smtClean="0"/>
              <a:t>Tom</a:t>
            </a:r>
            <a:r>
              <a:rPr lang="zh-CN" altLang="en-US" b="1" dirty="0" smtClean="0"/>
              <a:t>比</a:t>
            </a:r>
            <a:r>
              <a:rPr lang="en-US" altLang="zh-CN" b="1" dirty="0" smtClean="0"/>
              <a:t>Sam</a:t>
            </a:r>
            <a:r>
              <a:rPr lang="zh-CN" altLang="en-US" b="1" dirty="0" smtClean="0">
                <a:solidFill>
                  <a:srgbClr val="0000FF"/>
                </a:solidFill>
              </a:rPr>
              <a:t>更</a:t>
            </a:r>
            <a:r>
              <a:rPr lang="zh-CN" altLang="en-US" b="1" dirty="0"/>
              <a:t>聪明吗？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Is Tom _______ _______ Sam?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   不是。</a:t>
            </a:r>
            <a:r>
              <a:rPr lang="en-US" altLang="zh-CN" b="1" dirty="0" smtClean="0"/>
              <a:t>Sam</a:t>
            </a:r>
            <a:r>
              <a:rPr lang="zh-CN" altLang="en-US" b="1" dirty="0" smtClean="0"/>
              <a:t>比</a:t>
            </a:r>
            <a:r>
              <a:rPr lang="en-US" altLang="zh-CN" b="1" dirty="0" smtClean="0"/>
              <a:t>Tom</a:t>
            </a:r>
            <a:r>
              <a:rPr lang="zh-CN" altLang="en-US" b="1" dirty="0" smtClean="0">
                <a:solidFill>
                  <a:srgbClr val="0000FF"/>
                </a:solidFill>
              </a:rPr>
              <a:t>更</a:t>
            </a:r>
            <a:r>
              <a:rPr lang="zh-CN" altLang="en-US" b="1" dirty="0"/>
              <a:t>聪明。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No, he isn’t. Sam is _______ _______ Tom.</a:t>
            </a:r>
            <a:endParaRPr lang="en-US" altLang="zh-CN" b="1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5088582" y="4767428"/>
            <a:ext cx="31686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smarter    than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000350" y="3549211"/>
            <a:ext cx="31686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smarter    than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200" name="Rectangle 12"/>
          <p:cNvSpPr>
            <a:spLocks noChangeArrowheads="1"/>
          </p:cNvSpPr>
          <p:nvPr/>
        </p:nvSpPr>
        <p:spPr bwMode="auto">
          <a:xfrm>
            <a:off x="1177008" y="2199841"/>
            <a:ext cx="5184576" cy="60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sentences.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83748" y="836930"/>
            <a:ext cx="34651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FFFF00"/>
                </a:highlight>
              </a:rPr>
              <a:t>Exercise</a:t>
            </a:r>
            <a:endParaRPr lang="en-US" altLang="zh-CN" sz="7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1199456" y="1196752"/>
            <a:ext cx="9865096" cy="48943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2. Tara</a:t>
            </a:r>
            <a:r>
              <a:rPr lang="zh-CN" altLang="en-US" b="1" dirty="0" smtClean="0"/>
              <a:t>比</a:t>
            </a:r>
            <a:r>
              <a:rPr lang="en-US" altLang="zh-CN" b="1" dirty="0" smtClean="0"/>
              <a:t>Tina</a:t>
            </a:r>
            <a:r>
              <a:rPr lang="zh-CN" altLang="en-US" b="1" dirty="0" smtClean="0">
                <a:solidFill>
                  <a:srgbClr val="0000FF"/>
                </a:solidFill>
              </a:rPr>
              <a:t>更</a:t>
            </a:r>
            <a:r>
              <a:rPr lang="zh-CN" altLang="en-US" b="1" dirty="0"/>
              <a:t>外向吗？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Is Tara _______ </a:t>
            </a:r>
            <a:r>
              <a:rPr lang="en-US" altLang="zh-CN" b="1" dirty="0" smtClean="0"/>
              <a:t>_________ </a:t>
            </a:r>
            <a:r>
              <a:rPr lang="en-US" altLang="zh-CN" b="1" dirty="0"/>
              <a:t>_______ Tina?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   不是。</a:t>
            </a:r>
            <a:r>
              <a:rPr lang="en-US" altLang="zh-CN" b="1" dirty="0" smtClean="0"/>
              <a:t>Tina</a:t>
            </a:r>
            <a:r>
              <a:rPr lang="zh-CN" altLang="en-US" b="1" dirty="0" smtClean="0"/>
              <a:t>比</a:t>
            </a:r>
            <a:r>
              <a:rPr lang="en-US" altLang="zh-CN" b="1" dirty="0" smtClean="0"/>
              <a:t>Tara</a:t>
            </a:r>
            <a:r>
              <a:rPr lang="zh-CN" altLang="en-US" b="1" dirty="0" smtClean="0">
                <a:solidFill>
                  <a:srgbClr val="0000FF"/>
                </a:solidFill>
              </a:rPr>
              <a:t>更</a:t>
            </a:r>
            <a:r>
              <a:rPr lang="zh-CN" altLang="en-US" b="1" dirty="0"/>
              <a:t>外向。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No, she isn’t. Tina is ________ ________ </a:t>
            </a:r>
            <a:r>
              <a:rPr lang="en-US" altLang="zh-CN" b="1" dirty="0" smtClean="0"/>
              <a:t>______ </a:t>
            </a:r>
            <a:r>
              <a:rPr lang="en-US" altLang="zh-CN" b="1" dirty="0"/>
              <a:t>Tara.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3. </a:t>
            </a:r>
            <a:r>
              <a:rPr lang="zh-CN" altLang="en-US" b="1" dirty="0">
                <a:cs typeface="Times New Roman" panose="02020603050405020304" pitchFamily="18" charset="0"/>
              </a:rPr>
              <a:t>你和你姐姐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一样</a:t>
            </a:r>
            <a:r>
              <a:rPr lang="zh-CN" altLang="en-US" b="1" dirty="0">
                <a:cs typeface="Times New Roman" panose="02020603050405020304" pitchFamily="18" charset="0"/>
              </a:rPr>
              <a:t>友善吗？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______ you ______ friendly ______ your sister?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cs typeface="Times New Roman" panose="02020603050405020304" pitchFamily="18" charset="0"/>
              </a:rPr>
              <a:t>    不是</a:t>
            </a:r>
            <a:r>
              <a:rPr lang="zh-CN" altLang="en-US" b="1" dirty="0">
                <a:cs typeface="Times New Roman" panose="02020603050405020304" pitchFamily="18" charset="0"/>
              </a:rPr>
              <a:t>。我更友善一些。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No, I’m not. I’m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4007929" y="4158404"/>
            <a:ext cx="42481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as                         </a:t>
            </a:r>
            <a:r>
              <a:rPr lang="en-US" altLang="zh-CN" b="1" dirty="0" err="1">
                <a:solidFill>
                  <a:srgbClr val="FF0000"/>
                </a:solidFill>
              </a:rPr>
              <a:t>as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919536" y="4212377"/>
            <a:ext cx="1042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655840" y="5364505"/>
            <a:ext cx="23764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friendlier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1829835" y="2992778"/>
            <a:ext cx="822660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                                    more     </a:t>
            </a:r>
            <a:r>
              <a:rPr lang="en-US" altLang="zh-CN" b="1" dirty="0" smtClean="0">
                <a:solidFill>
                  <a:srgbClr val="FF0000"/>
                </a:solidFill>
              </a:rPr>
              <a:t>outgoing    than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287688" y="1844824"/>
            <a:ext cx="4537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    </a:t>
            </a:r>
            <a:r>
              <a:rPr lang="en-US" altLang="zh-CN" b="1" dirty="0" smtClean="0">
                <a:solidFill>
                  <a:srgbClr val="FF0000"/>
                </a:solidFill>
              </a:rPr>
              <a:t> outgoing      than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  <p:bldP spid="6150" grpId="0"/>
      <p:bldP spid="5129" grpId="0"/>
      <p:bldP spid="51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71464" y="1052736"/>
            <a:ext cx="9504362" cy="4105275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4. Tara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和</a:t>
            </a:r>
            <a:r>
              <a:rPr lang="en-US" altLang="zh-CN" b="1" dirty="0" smtClean="0">
                <a:latin typeface="Times New Roman" panose="02020603050405020304" pitchFamily="18" charset="0"/>
              </a:rPr>
              <a:t>Tina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一样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努力吗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    Does Tara work ______ _____ ______ Tina?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zh-CN" altLang="en-US" b="1" dirty="0" smtClean="0">
                <a:latin typeface="Times New Roman" panose="02020603050405020304" pitchFamily="18" charset="0"/>
              </a:rPr>
              <a:t>是的。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Yes, she does. 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5. </a:t>
            </a:r>
            <a:r>
              <a:rPr lang="zh-CN" altLang="en-US" b="1" dirty="0" smtClean="0">
                <a:latin typeface="Times New Roman" panose="02020603050405020304" pitchFamily="18" charset="0"/>
              </a:rPr>
              <a:t>谁在学校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更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努力一些？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    Who’s _________ _____________ at school?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    Tina</a:t>
            </a:r>
            <a:r>
              <a:rPr lang="zh-CN" altLang="en-US" b="1" dirty="0" smtClean="0">
                <a:latin typeface="Times New Roman" panose="02020603050405020304" pitchFamily="18" charset="0"/>
              </a:rPr>
              <a:t>认为她比我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更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努力。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    Tina thinks she _______ ________ than me.</a:t>
            </a:r>
            <a:endParaRPr lang="zh-CN" altLang="en-US" b="1" dirty="0" smtClean="0">
              <a:latin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943872" y="1772816"/>
            <a:ext cx="32403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as      </a:t>
            </a:r>
            <a:r>
              <a:rPr lang="en-US" altLang="zh-CN" b="1" dirty="0" smtClean="0">
                <a:solidFill>
                  <a:srgbClr val="FF0000"/>
                </a:solidFill>
              </a:rPr>
              <a:t>  hard      </a:t>
            </a:r>
            <a:r>
              <a:rPr lang="en-US" altLang="zh-CN" b="1" dirty="0">
                <a:solidFill>
                  <a:srgbClr val="FF0000"/>
                </a:solidFill>
              </a:rPr>
              <a:t>as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431704" y="4311987"/>
            <a:ext cx="42484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      </a:t>
            </a:r>
            <a:r>
              <a:rPr lang="en-US" altLang="zh-CN" b="1" dirty="0" smtClean="0">
                <a:solidFill>
                  <a:srgbClr val="FF0000"/>
                </a:solidFill>
              </a:rPr>
              <a:t>hard-working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4655840" y="5616842"/>
            <a:ext cx="31686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works  </a:t>
            </a:r>
            <a:r>
              <a:rPr lang="en-US" altLang="zh-CN" b="1" dirty="0" smtClean="0">
                <a:solidFill>
                  <a:srgbClr val="FF0000"/>
                </a:solidFill>
              </a:rPr>
              <a:t>   harder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6152" grpId="0"/>
      <p:bldP spid="61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0875" y="3933190"/>
            <a:ext cx="11349990" cy="175323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3 </a:t>
            </a:r>
            <a:endParaRPr lang="en-US" altLang="zh-CN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’m </a:t>
            </a:r>
            <a:r>
              <a:rPr lang="en-US" altLang="zh-CN" sz="5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outgoing</a:t>
            </a:r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lang="en-US" altLang="zh-CN" sz="5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sister</a:t>
            </a:r>
            <a:r>
              <a:rPr lang="en-US" altLang="zh-CN" sz="5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5"/>
          <p:cNvSpPr txBox="1">
            <a:spLocks noChangeArrowheads="1"/>
          </p:cNvSpPr>
          <p:nvPr/>
        </p:nvSpPr>
        <p:spPr bwMode="auto">
          <a:xfrm>
            <a:off x="1055370" y="116840"/>
            <a:ext cx="11136630" cy="119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Are the words in the box used with </a:t>
            </a:r>
            <a:r>
              <a:rPr lang="en-US" altLang="zh-CN" sz="2800" b="1" i="1" dirty="0">
                <a:solidFill>
                  <a:srgbClr val="FF0000"/>
                </a:solidFill>
              </a:rPr>
              <a:t>–(</a:t>
            </a:r>
            <a:r>
              <a:rPr lang="en-US" altLang="zh-CN" sz="2800" b="1" i="1" dirty="0" err="1">
                <a:solidFill>
                  <a:srgbClr val="FF0000"/>
                </a:solidFill>
              </a:rPr>
              <a:t>i</a:t>
            </a:r>
            <a:r>
              <a:rPr lang="en-US" altLang="zh-CN" sz="2800" b="1" i="1" dirty="0">
                <a:solidFill>
                  <a:srgbClr val="FF0000"/>
                </a:solidFill>
              </a:rPr>
              <a:t>)</a:t>
            </a:r>
            <a:r>
              <a:rPr lang="en-US" altLang="zh-CN" sz="2800" b="1" i="1" dirty="0" err="1">
                <a:solidFill>
                  <a:srgbClr val="FF0000"/>
                </a:solidFill>
              </a:rPr>
              <a:t>er</a:t>
            </a:r>
            <a:r>
              <a:rPr lang="en-US" altLang="zh-CN" sz="2800" b="1" dirty="0">
                <a:solidFill>
                  <a:srgbClr val="0000FF"/>
                </a:solidFill>
              </a:rPr>
              <a:t> or </a:t>
            </a:r>
            <a:r>
              <a:rPr lang="en-US" altLang="zh-CN" sz="2800" b="1" i="1" dirty="0">
                <a:solidFill>
                  <a:srgbClr val="FF0000"/>
                </a:solidFill>
              </a:rPr>
              <a:t>more</a:t>
            </a:r>
            <a:r>
              <a:rPr lang="en-US" altLang="zh-CN" sz="2800" b="1" dirty="0">
                <a:solidFill>
                  <a:srgbClr val="0000FF"/>
                </a:solidFill>
              </a:rPr>
              <a:t>?Complete the chart</a:t>
            </a:r>
            <a:r>
              <a:rPr lang="en-US" altLang="zh-CN" b="1" dirty="0">
                <a:solidFill>
                  <a:srgbClr val="0000FF"/>
                </a:solidFill>
              </a:rPr>
              <a:t>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77" y="116583"/>
            <a:ext cx="1328166" cy="13281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2935" y="1340485"/>
            <a:ext cx="3000375" cy="5259070"/>
          </a:xfrm>
          <a:prstGeom prst="rect">
            <a:avLst/>
          </a:prstGeom>
          <a:solidFill>
            <a:srgbClr val="FFFFCC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eaLnBrk="1" hangingPunct="1">
              <a:lnSpc>
                <a:spcPct val="120000"/>
              </a:lnSpc>
            </a:pPr>
            <a:r>
              <a:rPr lang="en-US" altLang="zh-CN" sz="2800" b="1" dirty="0" smtClean="0"/>
              <a:t>funny                   </a:t>
            </a:r>
            <a:endParaRPr lang="en-US" altLang="zh-CN" sz="28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800" b="1" dirty="0" smtClean="0"/>
              <a:t>friendly              </a:t>
            </a:r>
            <a:endParaRPr lang="en-US" altLang="zh-CN" sz="28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800" b="1" dirty="0" smtClean="0"/>
              <a:t>outgoing              </a:t>
            </a:r>
            <a:endParaRPr lang="en-US" altLang="zh-CN" sz="28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800" b="1" dirty="0" smtClean="0"/>
              <a:t>hard-working     </a:t>
            </a:r>
            <a:endParaRPr lang="en-US" altLang="zh-CN" sz="28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800" b="1" dirty="0" smtClean="0"/>
              <a:t>smart</a:t>
            </a:r>
            <a:endParaRPr lang="en-US" altLang="zh-CN" sz="28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800" b="1" dirty="0" smtClean="0"/>
              <a:t>lazy</a:t>
            </a:r>
            <a:endParaRPr lang="en-US" altLang="zh-CN" sz="28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800" b="1" dirty="0" smtClean="0">
                <a:sym typeface="+mn-ea"/>
              </a:rPr>
              <a:t>(</a:t>
            </a:r>
            <a:r>
              <a:rPr lang="en-US" altLang="zh-CN" sz="2800" b="1" dirty="0">
                <a:sym typeface="+mn-ea"/>
              </a:rPr>
              <a:t>run) fast</a:t>
            </a:r>
            <a:endParaRPr lang="en-US" altLang="zh-CN" sz="2800" b="1" dirty="0">
              <a:sym typeface="+mn-ea"/>
            </a:endParaRPr>
          </a:p>
          <a:p>
            <a:pPr lvl="0" eaLnBrk="1" hangingPunct="1">
              <a:lnSpc>
                <a:spcPct val="120000"/>
              </a:lnSpc>
            </a:pPr>
            <a:r>
              <a:rPr lang="en-US" altLang="zh-CN" sz="2800" b="1" dirty="0" smtClean="0">
                <a:sym typeface="+mn-ea"/>
              </a:rPr>
              <a:t> (jump</a:t>
            </a:r>
            <a:r>
              <a:rPr lang="en-US" altLang="zh-CN" sz="2800" b="1" dirty="0">
                <a:sym typeface="+mn-ea"/>
              </a:rPr>
              <a:t>) high</a:t>
            </a:r>
            <a:endParaRPr lang="en-US" altLang="zh-CN" sz="2800" b="1" dirty="0">
              <a:sym typeface="+mn-ea"/>
            </a:endParaRPr>
          </a:p>
          <a:p>
            <a:pPr lvl="0" eaLnBrk="1" hangingPunct="1">
              <a:lnSpc>
                <a:spcPct val="120000"/>
              </a:lnSpc>
            </a:pPr>
            <a:r>
              <a:rPr lang="en-US" altLang="zh-CN" sz="2800" b="1" dirty="0" smtClean="0">
                <a:sym typeface="+mn-ea"/>
              </a:rPr>
              <a:t>(work</a:t>
            </a:r>
            <a:r>
              <a:rPr lang="en-US" altLang="zh-CN" sz="2800" b="1" dirty="0">
                <a:sym typeface="+mn-ea"/>
              </a:rPr>
              <a:t>) hard</a:t>
            </a:r>
            <a:endParaRPr lang="en-US" altLang="zh-CN" sz="2800" b="1" dirty="0">
              <a:sym typeface="+mn-ea"/>
            </a:endParaRPr>
          </a:p>
          <a:p>
            <a:pPr lvl="0" eaLnBrk="1" hangingPunct="1">
              <a:lnSpc>
                <a:spcPct val="120000"/>
              </a:lnSpc>
            </a:pPr>
            <a:r>
              <a:rPr lang="en-US" altLang="zh-CN" sz="2800" b="1" dirty="0" smtClean="0">
                <a:sym typeface="+mn-ea"/>
              </a:rPr>
              <a:t>(get </a:t>
            </a:r>
            <a:r>
              <a:rPr lang="en-US" altLang="zh-CN" sz="2800" b="1" dirty="0">
                <a:sym typeface="+mn-ea"/>
              </a:rPr>
              <a:t>up) early </a:t>
            </a:r>
            <a:endParaRPr lang="zh-CN" altLang="en-US" sz="2800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070420" y="1051347"/>
          <a:ext cx="8016875" cy="5544494"/>
        </p:xfrm>
        <a:graphic>
          <a:graphicData uri="http://schemas.openxmlformats.org/drawingml/2006/table">
            <a:tbl>
              <a:tblPr firstRow="1" bandRow="1"/>
              <a:tblGrid>
                <a:gridCol w="3743960"/>
                <a:gridCol w="4272915"/>
              </a:tblGrid>
              <a:tr h="6159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en-US" altLang="zh-CN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er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/ -</a:t>
                      </a:r>
                      <a:r>
                        <a:rPr kumimoji="0" lang="en-US" altLang="zh-CN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ier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more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friendly </a:t>
                      </a: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—</a:t>
                      </a:r>
                      <a:r>
                        <a:rPr kumimoji="1"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 friendlier</a:t>
                      </a:r>
                      <a:endParaRPr kumimoji="1"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outgoing </a:t>
                      </a: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—</a:t>
                      </a:r>
                      <a:r>
                        <a:rPr kumimoji="1"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 more outgoing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7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cPr marT="45723" marB="45723" anchor="ctr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7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85933" y="2258298"/>
            <a:ext cx="388778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funny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funnier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281627" y="2924814"/>
            <a:ext cx="36718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smart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smarter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295984" y="3572832"/>
            <a:ext cx="31670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lazy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lazier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95671" y="4148921"/>
            <a:ext cx="28797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fast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— faster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367352" y="5373201"/>
            <a:ext cx="32400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hard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— harder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2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881620" y="2336165"/>
            <a:ext cx="3684270" cy="9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hard-working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—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more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hard-working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53704" y="4796502"/>
            <a:ext cx="3311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high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— higher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367721" y="6020494"/>
            <a:ext cx="33115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early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— earlier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83893" y="621154"/>
          <a:ext cx="8352928" cy="542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730"/>
                <a:gridCol w="3782198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Tina …</a:t>
                      </a:r>
                      <a:endParaRPr lang="zh-CN" altLang="en-US" sz="2800" b="1" dirty="0" smtClean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Tara …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is </a:t>
                      </a: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outgoing</a:t>
                      </a:r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than Tara.</a:t>
                      </a:r>
                      <a:endParaRPr lang="zh-CN" altLang="en-US" sz="2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1.works </a:t>
                      </a: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hard as</a:t>
                      </a:r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Tina.</a:t>
                      </a:r>
                      <a:endParaRPr lang="zh-CN" altLang="en-US" sz="2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59460" y="87630"/>
            <a:ext cx="1098677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Listen. How are Tina and Tara different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? Fill in the boxes. </a:t>
            </a:r>
            <a:endParaRPr lang="en-US" altLang="zh-CN" sz="2800" b="1" dirty="0" smtClean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02371" y="2057947"/>
            <a:ext cx="4572000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is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friendlier</a:t>
            </a: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 than Tara.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0617" y="3926866"/>
            <a:ext cx="404475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can run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faster</a:t>
            </a: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 than Tara.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17449" y="5059323"/>
            <a:ext cx="3408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is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smarter</a:t>
            </a: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 than Tara.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7450" y="5553797"/>
            <a:ext cx="3048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is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lazier</a:t>
            </a: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 than Tara.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20055" y="2023745"/>
            <a:ext cx="34988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gets up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earlier</a:t>
            </a: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 than Tina.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05"/>
            <a:ext cx="838200" cy="838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0" y="1063625"/>
            <a:ext cx="2711450" cy="1929130"/>
          </a:xfrm>
          <a:prstGeom prst="rect">
            <a:avLst/>
          </a:prstGeom>
        </p:spPr>
      </p:pic>
      <p:pic>
        <p:nvPicPr>
          <p:cNvPr id="4" name="Section A 2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30" y="189230"/>
            <a:ext cx="737235" cy="70612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199526" y="2992667"/>
            <a:ext cx="4572000" cy="521970"/>
          </a:xfrm>
          <a:prstGeom prst="rect">
            <a:avLst/>
          </a:prstGeom>
        </p:spPr>
        <p:txBody>
          <a:bodyPr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is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funnier</a:t>
            </a: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 than Tara.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84250" y="4448810"/>
            <a:ext cx="4874895" cy="521970"/>
          </a:xfrm>
          <a:prstGeom prst="rect">
            <a:avLst/>
          </a:prstGeom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can jump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higher</a:t>
            </a: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 than Tara.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9495155" y="2976880"/>
            <a:ext cx="2552065" cy="3784600"/>
          </a:xfrm>
          <a:prstGeom prst="rect">
            <a:avLst/>
          </a:prstGeom>
          <a:solidFill>
            <a:srgbClr val="FFFFCC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p>
            <a:pPr lvl="0" eaLnBrk="1" hangingPunct="1">
              <a:lnSpc>
                <a:spcPct val="120000"/>
              </a:lnSpc>
            </a:pPr>
            <a:r>
              <a:rPr lang="en-US" altLang="zh-CN" sz="2000" b="1" dirty="0" smtClean="0"/>
              <a:t>funnier                   </a:t>
            </a:r>
            <a:endParaRPr lang="en-US" altLang="zh-CN" sz="20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000" b="1" dirty="0" smtClean="0"/>
              <a:t>friendlier              </a:t>
            </a:r>
            <a:endParaRPr lang="en-US" altLang="zh-CN" sz="20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000" b="1" dirty="0" smtClean="0"/>
              <a:t>more outgoing              </a:t>
            </a:r>
            <a:endParaRPr lang="en-US" altLang="zh-CN" sz="20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000" b="1" dirty="0" smtClean="0"/>
              <a:t>more hard-working     </a:t>
            </a:r>
            <a:endParaRPr lang="en-US" altLang="zh-CN" sz="20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000" b="1" dirty="0" smtClean="0"/>
              <a:t>smarter</a:t>
            </a:r>
            <a:endParaRPr lang="en-US" altLang="zh-CN" sz="20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000" b="1" dirty="0" smtClean="0"/>
              <a:t>lazier</a:t>
            </a:r>
            <a:endParaRPr lang="en-US" altLang="zh-CN" sz="2000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sz="2000" b="1" dirty="0" smtClean="0">
                <a:sym typeface="+mn-ea"/>
              </a:rPr>
              <a:t>(</a:t>
            </a:r>
            <a:r>
              <a:rPr lang="en-US" altLang="zh-CN" sz="2000" b="1" dirty="0">
                <a:sym typeface="+mn-ea"/>
              </a:rPr>
              <a:t>run) faster</a:t>
            </a:r>
            <a:endParaRPr lang="en-US" altLang="zh-CN" sz="2000" b="1" dirty="0">
              <a:sym typeface="+mn-ea"/>
            </a:endParaRPr>
          </a:p>
          <a:p>
            <a:pPr lvl="0" eaLnBrk="1" hangingPunct="1">
              <a:lnSpc>
                <a:spcPct val="120000"/>
              </a:lnSpc>
            </a:pPr>
            <a:r>
              <a:rPr lang="en-US" altLang="zh-CN" sz="2000" b="1" dirty="0" smtClean="0">
                <a:sym typeface="+mn-ea"/>
              </a:rPr>
              <a:t> (jump</a:t>
            </a:r>
            <a:r>
              <a:rPr lang="en-US" altLang="zh-CN" sz="2000" b="1" dirty="0">
                <a:sym typeface="+mn-ea"/>
              </a:rPr>
              <a:t>) higher</a:t>
            </a:r>
            <a:endParaRPr lang="en-US" altLang="zh-CN" sz="2000" b="1" dirty="0">
              <a:sym typeface="+mn-ea"/>
            </a:endParaRPr>
          </a:p>
          <a:p>
            <a:pPr lvl="0" eaLnBrk="1" hangingPunct="1">
              <a:lnSpc>
                <a:spcPct val="120000"/>
              </a:lnSpc>
            </a:pPr>
            <a:r>
              <a:rPr lang="en-US" altLang="zh-CN" sz="2000" b="1" dirty="0" smtClean="0">
                <a:sym typeface="+mn-ea"/>
              </a:rPr>
              <a:t>(work</a:t>
            </a:r>
            <a:r>
              <a:rPr lang="en-US" altLang="zh-CN" sz="2000" b="1" dirty="0">
                <a:sym typeface="+mn-ea"/>
              </a:rPr>
              <a:t>) harder</a:t>
            </a:r>
            <a:endParaRPr lang="en-US" altLang="zh-CN" sz="2000" b="1" dirty="0">
              <a:sym typeface="+mn-ea"/>
            </a:endParaRPr>
          </a:p>
          <a:p>
            <a:pPr lvl="0" eaLnBrk="1" hangingPunct="1">
              <a:lnSpc>
                <a:spcPct val="120000"/>
              </a:lnSpc>
            </a:pPr>
            <a:r>
              <a:rPr lang="en-US" altLang="zh-CN" sz="2000" b="1" dirty="0" smtClean="0">
                <a:sym typeface="+mn-ea"/>
              </a:rPr>
              <a:t>(get </a:t>
            </a:r>
            <a:r>
              <a:rPr lang="en-US" altLang="zh-CN" sz="2000" b="1" dirty="0">
                <a:sym typeface="+mn-ea"/>
              </a:rPr>
              <a:t>up) earlier </a:t>
            </a:r>
            <a:endParaRPr lang="zh-CN" altLang="en-US" sz="20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19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27" r="7968" b="16401"/>
          <a:stretch>
            <a:fillRect/>
          </a:stretch>
        </p:blipFill>
        <p:spPr>
          <a:xfrm>
            <a:off x="2855640" y="9061"/>
            <a:ext cx="8352928" cy="68489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249" y="620688"/>
            <a:ext cx="2140759" cy="646331"/>
          </a:xfrm>
          <a:prstGeom prst="rect">
            <a:avLst/>
          </a:prstGeom>
          <a:solidFill>
            <a:srgbClr val="FFCF37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</a:rPr>
              <a:t>听力原文 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232400" y="981075"/>
            <a:ext cx="20605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4"/>
            </p:custDataLst>
          </p:nvPr>
        </p:nvCxnSpPr>
        <p:spPr>
          <a:xfrm>
            <a:off x="8616315" y="603885"/>
            <a:ext cx="664845" cy="16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>
            <a:off x="6600190" y="1341120"/>
            <a:ext cx="28803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6"/>
            </p:custDataLst>
          </p:nvPr>
        </p:nvCxnSpPr>
        <p:spPr>
          <a:xfrm>
            <a:off x="5232400" y="1628775"/>
            <a:ext cx="27362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7"/>
            </p:custDataLst>
          </p:nvPr>
        </p:nvCxnSpPr>
        <p:spPr>
          <a:xfrm>
            <a:off x="6312535" y="1988820"/>
            <a:ext cx="30238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8"/>
            </p:custDataLst>
          </p:nvPr>
        </p:nvCxnSpPr>
        <p:spPr>
          <a:xfrm>
            <a:off x="5160010" y="2277110"/>
            <a:ext cx="12960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839470" y="189865"/>
            <a:ext cx="10847705" cy="698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</a:rPr>
              <a:t>both </a:t>
            </a:r>
            <a:r>
              <a:rPr lang="zh-CN" altLang="zh-CN" sz="2800" b="1" dirty="0">
                <a:solidFill>
                  <a:srgbClr val="FF0000"/>
                </a:solidFill>
              </a:rPr>
              <a:t>两者都（</a:t>
            </a:r>
            <a:r>
              <a:rPr lang="en-US" altLang="zh-CN" sz="2800" b="1" dirty="0">
                <a:solidFill>
                  <a:srgbClr val="FF0000"/>
                </a:solidFill>
              </a:rPr>
              <a:t>adj/pron</a:t>
            </a:r>
            <a:r>
              <a:rPr lang="zh-CN" altLang="zh-CN" sz="2800" b="1" dirty="0">
                <a:solidFill>
                  <a:srgbClr val="FF0000"/>
                </a:solidFill>
              </a:rPr>
              <a:t>）</a:t>
            </a:r>
            <a:endParaRPr lang="zh-CN" altLang="zh-CN" sz="28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</a:rPr>
              <a:t>用法：她的</a:t>
            </a:r>
            <a:r>
              <a:rPr lang="en-US" altLang="zh-CN" sz="2800" b="1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个哥哥都是老师。</a:t>
            </a:r>
            <a:endParaRPr lang="zh-CN" altLang="en-US" sz="2800" b="1" dirty="0">
              <a:solidFill>
                <a:srgbClr val="0000FF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</a:rPr>
              <a:t>           Both </a:t>
            </a:r>
            <a:r>
              <a:rPr lang="en-US" altLang="zh-CN" sz="2800" b="1" u="sng" dirty="0">
                <a:solidFill>
                  <a:srgbClr val="0000FF"/>
                </a:solidFill>
              </a:rPr>
              <a:t>her 2 brothers are teachers.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</a:rPr>
              <a:t>           Both of </a:t>
            </a:r>
            <a:r>
              <a:rPr lang="en-US" altLang="zh-CN" sz="2800" b="1" u="sng" dirty="0">
                <a:solidFill>
                  <a:srgbClr val="0000FF"/>
                </a:solidFill>
                <a:sym typeface="+mn-ea"/>
              </a:rPr>
              <a:t>her </a:t>
            </a:r>
            <a:r>
              <a:rPr lang="en-US" altLang="zh-CN" sz="2800" b="1" u="sng" dirty="0">
                <a:solidFill>
                  <a:srgbClr val="0000FF"/>
                </a:solidFill>
                <a:sym typeface="+mn-ea"/>
              </a:rPr>
              <a:t>2 brothers</a:t>
            </a:r>
            <a:r>
              <a:rPr lang="en-US" altLang="zh-CN" sz="2800" b="1" u="sng" dirty="0">
                <a:solidFill>
                  <a:srgbClr val="0000FF"/>
                </a:solidFill>
                <a:sym typeface="+mn-ea"/>
              </a:rPr>
              <a:t> are teachers.</a:t>
            </a:r>
            <a:endParaRPr lang="en-US" altLang="zh-CN" sz="2800" b="1" u="sng" dirty="0">
              <a:solidFill>
                <a:srgbClr val="0000FF"/>
              </a:solidFill>
              <a:sym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  <a:sym typeface="+mn-ea"/>
              </a:rPr>
              <a:t>           </a:t>
            </a:r>
            <a:r>
              <a:rPr lang="en-US" altLang="zh-CN" sz="2800" b="1" u="sng" dirty="0">
                <a:solidFill>
                  <a:srgbClr val="0000FF"/>
                </a:solidFill>
                <a:sym typeface="+mn-ea"/>
              </a:rPr>
              <a:t>Her </a:t>
            </a:r>
            <a:r>
              <a:rPr lang="en-US" altLang="zh-CN" sz="2800" b="1" u="sng" dirty="0">
                <a:solidFill>
                  <a:srgbClr val="0000FF"/>
                </a:solidFill>
                <a:sym typeface="+mn-ea"/>
              </a:rPr>
              <a:t>2 brothers</a:t>
            </a:r>
            <a:r>
              <a:rPr lang="en-US" altLang="zh-CN" sz="2800" b="1" dirty="0">
                <a:solidFill>
                  <a:srgbClr val="0000FF"/>
                </a:solidFill>
                <a:sym typeface="+mn-ea"/>
              </a:rPr>
              <a:t> both </a:t>
            </a:r>
            <a:r>
              <a:rPr lang="en-US" altLang="zh-CN" sz="2800" b="1" u="sng" dirty="0">
                <a:solidFill>
                  <a:srgbClr val="0000FF"/>
                </a:solidFill>
                <a:sym typeface="+mn-ea"/>
              </a:rPr>
              <a:t>are teachers.</a:t>
            </a:r>
            <a:endParaRPr lang="en-US" altLang="zh-CN" sz="2800" b="1" u="sng" dirty="0">
              <a:solidFill>
                <a:srgbClr val="0000FF"/>
              </a:solidFill>
              <a:sym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B050"/>
                </a:solidFill>
                <a:sym typeface="+mn-ea"/>
              </a:rPr>
              <a:t>练习：我们两个都想加入体育俱乐部。</a:t>
            </a:r>
            <a:endParaRPr lang="zh-CN" altLang="en-US" sz="2800" b="1" dirty="0">
              <a:solidFill>
                <a:srgbClr val="00B050"/>
              </a:solidFill>
              <a:sym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B050"/>
                </a:solidFill>
                <a:sym typeface="+mn-ea"/>
              </a:rPr>
              <a:t>            Both of us </a:t>
            </a:r>
            <a:r>
              <a:rPr lang="en-US" altLang="zh-CN" sz="2800" b="1" u="sng" dirty="0">
                <a:solidFill>
                  <a:srgbClr val="00B050"/>
                </a:solidFill>
                <a:sym typeface="+mn-ea"/>
              </a:rPr>
              <a:t>want to join the sports club.</a:t>
            </a:r>
            <a:endParaRPr lang="en-US" altLang="zh-CN" sz="2800" b="1" dirty="0">
              <a:solidFill>
                <a:srgbClr val="00B050"/>
              </a:solidFill>
              <a:sym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B050"/>
                </a:solidFill>
                <a:sym typeface="+mn-ea"/>
              </a:rPr>
              <a:t>            </a:t>
            </a:r>
            <a:r>
              <a:rPr lang="en-US" altLang="zh-CN" sz="2800" b="1" u="sng" dirty="0">
                <a:solidFill>
                  <a:srgbClr val="00B050"/>
                </a:solidFill>
                <a:sym typeface="+mn-ea"/>
              </a:rPr>
              <a:t>We</a:t>
            </a:r>
            <a:r>
              <a:rPr lang="en-US" altLang="zh-CN" sz="2800" b="1" dirty="0">
                <a:solidFill>
                  <a:srgbClr val="00B050"/>
                </a:solidFill>
                <a:sym typeface="+mn-ea"/>
              </a:rPr>
              <a:t> both </a:t>
            </a:r>
            <a:r>
              <a:rPr lang="en-US" altLang="zh-CN" sz="2800" b="1" u="sng" dirty="0">
                <a:solidFill>
                  <a:srgbClr val="00B050"/>
                </a:solidFill>
                <a:sym typeface="+mn-ea"/>
              </a:rPr>
              <a:t>want to join the sports club.</a:t>
            </a:r>
            <a:endParaRPr lang="en-US" altLang="zh-CN" sz="2800" b="1" dirty="0">
              <a:solidFill>
                <a:srgbClr val="00B050"/>
              </a:solidFill>
              <a:sym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C000"/>
                </a:solidFill>
                <a:sym typeface="+mn-ea"/>
              </a:rPr>
              <a:t>用法：</a:t>
            </a:r>
            <a:r>
              <a:rPr lang="en-US" altLang="zh-CN" sz="2800" b="1" dirty="0">
                <a:solidFill>
                  <a:srgbClr val="FFC000"/>
                </a:solidFill>
                <a:sym typeface="+mn-ea"/>
              </a:rPr>
              <a:t>Tom </a:t>
            </a:r>
            <a:r>
              <a:rPr lang="zh-CN" altLang="zh-CN" sz="2800" b="1" dirty="0">
                <a:solidFill>
                  <a:srgbClr val="FFC000"/>
                </a:solidFill>
                <a:sym typeface="+mn-ea"/>
              </a:rPr>
              <a:t>和</a:t>
            </a:r>
            <a:r>
              <a:rPr lang="en-US" altLang="zh-CN" sz="2800" b="1" dirty="0">
                <a:solidFill>
                  <a:srgbClr val="FFC000"/>
                </a:solidFill>
                <a:sym typeface="+mn-ea"/>
              </a:rPr>
              <a:t>Jack</a:t>
            </a:r>
            <a:r>
              <a:rPr lang="zh-CN" altLang="en-US" sz="2800" b="1" dirty="0">
                <a:solidFill>
                  <a:srgbClr val="FFC000"/>
                </a:solidFill>
                <a:sym typeface="+mn-ea"/>
              </a:rPr>
              <a:t>都是老师。</a:t>
            </a:r>
            <a:endParaRPr lang="zh-CN" altLang="en-US" sz="2800" b="1" dirty="0">
              <a:solidFill>
                <a:srgbClr val="FFC000"/>
              </a:solidFill>
              <a:sym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C000"/>
                </a:solidFill>
                <a:sym typeface="+mn-ea"/>
              </a:rPr>
              <a:t> </a:t>
            </a:r>
            <a:r>
              <a:rPr lang="en-US" altLang="zh-CN" sz="2800" b="1" dirty="0">
                <a:solidFill>
                  <a:srgbClr val="FFC000"/>
                </a:solidFill>
                <a:sym typeface="+mn-ea"/>
              </a:rPr>
              <a:t>           </a:t>
            </a:r>
            <a:r>
              <a:rPr lang="en-US" altLang="zh-CN" sz="2800" b="1" u="sng" dirty="0">
                <a:solidFill>
                  <a:srgbClr val="FFC000"/>
                </a:solidFill>
                <a:sym typeface="+mn-ea"/>
              </a:rPr>
              <a:t>Both</a:t>
            </a:r>
            <a:r>
              <a:rPr lang="en-US" altLang="zh-CN" sz="2800" b="1" dirty="0">
                <a:solidFill>
                  <a:srgbClr val="FFC000"/>
                </a:solidFill>
                <a:sym typeface="+mn-ea"/>
              </a:rPr>
              <a:t> Tom </a:t>
            </a:r>
            <a:r>
              <a:rPr lang="en-US" altLang="zh-CN" sz="2800" b="1" u="sng" dirty="0">
                <a:solidFill>
                  <a:srgbClr val="FFC000"/>
                </a:solidFill>
                <a:sym typeface="+mn-ea"/>
              </a:rPr>
              <a:t>and</a:t>
            </a:r>
            <a:r>
              <a:rPr lang="en-US" altLang="zh-CN" sz="2800" b="1" dirty="0">
                <a:solidFill>
                  <a:srgbClr val="FFC000"/>
                </a:solidFill>
                <a:sym typeface="+mn-ea"/>
              </a:rPr>
              <a:t> Jack are teachers.</a:t>
            </a:r>
            <a:endParaRPr lang="en-US" altLang="zh-CN" sz="2800" b="1" u="sng" dirty="0">
              <a:solidFill>
                <a:srgbClr val="FFC000"/>
              </a:solidFill>
              <a:sym typeface="+mn-ea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2800" b="1" dirty="0">
              <a:solidFill>
                <a:srgbClr val="00B050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heel spokes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微信图片_202309251612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650" y="669290"/>
            <a:ext cx="8332470" cy="61144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9380" y="116840"/>
            <a:ext cx="1532890" cy="8807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P114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631950" y="188595"/>
            <a:ext cx="9972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sym typeface="+mn-ea"/>
              </a:rPr>
              <a:t>形容词和副词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比较级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的</a:t>
            </a:r>
            <a:r>
              <a:rPr lang="zh-CN" altLang="en-US" b="1" u="sng" dirty="0">
                <a:solidFill>
                  <a:schemeClr val="tx1"/>
                </a:solidFill>
                <a:sym typeface="+mn-ea"/>
              </a:rPr>
              <a:t>规则变化规律</a:t>
            </a:r>
            <a:endParaRPr lang="zh-CN" altLang="en-US" b="1" u="sng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19380" y="116840"/>
            <a:ext cx="1532890" cy="8807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P114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631950" y="188595"/>
            <a:ext cx="9972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sym typeface="+mn-ea"/>
              </a:rPr>
              <a:t>形容词和副词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比较级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的</a:t>
            </a:r>
            <a:r>
              <a:rPr lang="zh-CN" altLang="en-US" b="1" u="sng" dirty="0">
                <a:solidFill>
                  <a:schemeClr val="tx1"/>
                </a:solidFill>
                <a:sym typeface="+mn-ea"/>
              </a:rPr>
              <a:t>不规则变化规律</a:t>
            </a:r>
            <a:endParaRPr lang="zh-CN" altLang="en-US" b="1" u="sng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微信图片_202309251618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95" y="1412875"/>
            <a:ext cx="8305165" cy="4465320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1"/>
          <p:cNvSpPr txBox="1">
            <a:spLocks noChangeArrowheads="1"/>
          </p:cNvSpPr>
          <p:nvPr/>
        </p:nvSpPr>
        <p:spPr bwMode="auto">
          <a:xfrm>
            <a:off x="1343535" y="2072869"/>
            <a:ext cx="928903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8775" indent="-3587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1. To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be able to talk </a:t>
            </a:r>
            <a:r>
              <a:rPr lang="en-US" altLang="zh-CN" b="1" dirty="0">
                <a:latin typeface="Times New Roman" panose="02020603050405020304" pitchFamily="18" charset="0"/>
              </a:rPr>
              <a:t>about personal traits (</a:t>
            </a:r>
            <a:r>
              <a:rPr lang="zh-CN" altLang="en-US" b="1" dirty="0">
                <a:latin typeface="Times New Roman" panose="02020603050405020304" pitchFamily="18" charset="0"/>
              </a:rPr>
              <a:t>特征</a:t>
            </a:r>
            <a:r>
              <a:rPr lang="en-US" altLang="zh-CN" b="1" dirty="0">
                <a:latin typeface="Times New Roman" panose="02020603050405020304" pitchFamily="18" charset="0"/>
              </a:rPr>
              <a:t>) and compare people.</a:t>
            </a:r>
            <a:r>
              <a:rPr lang="zh-CN" altLang="en-US" b="1" dirty="0">
                <a:latin typeface="Times New Roman" panose="02020603050405020304" pitchFamily="18" charset="0"/>
              </a:rPr>
              <a:t> 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—Is that…?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—No, th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at’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s…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She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has longer hair than… </a:t>
            </a:r>
            <a:endParaRPr lang="en-US" altLang="zh-CN" b="1" i="1" dirty="0">
              <a:solidFill>
                <a:srgbClr val="CC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2. To learn some new words and useful expressions.</a:t>
            </a:r>
            <a:endParaRPr lang="en-US" altLang="zh-CN" b="1" i="1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32" y="692696"/>
            <a:ext cx="5060638" cy="1380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516" y="164858"/>
            <a:ext cx="3688400" cy="10120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30363" y="1141890"/>
            <a:ext cx="5616624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What does he/she look like?</a:t>
            </a:r>
            <a:endParaRPr lang="zh-CN" altLang="en-US" sz="3600" b="1" dirty="0"/>
          </a:p>
        </p:txBody>
      </p:sp>
      <p:pic>
        <p:nvPicPr>
          <p:cNvPr id="25" name="Picture 4" descr="Unit 9_SA_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5" t="36487" r="41879" b="29730"/>
          <a:stretch>
            <a:fillRect/>
          </a:stretch>
        </p:blipFill>
        <p:spPr bwMode="auto">
          <a:xfrm>
            <a:off x="1495578" y="2018645"/>
            <a:ext cx="1438275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 descr="Unit 9_SA_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8" t="42891" r="29584" b="29137"/>
          <a:stretch>
            <a:fillRect/>
          </a:stretch>
        </p:blipFill>
        <p:spPr bwMode="auto">
          <a:xfrm>
            <a:off x="5012789" y="2872720"/>
            <a:ext cx="146208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846365" y="5615920"/>
            <a:ext cx="753732" cy="6832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tall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5238918" y="5607942"/>
            <a:ext cx="10967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short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9" name="Picture 16" descr="Unit 9_SA_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8" t="54079" r="15892" b="8624"/>
          <a:stretch>
            <a:fillRect/>
          </a:stretch>
        </p:blipFill>
        <p:spPr bwMode="auto">
          <a:xfrm>
            <a:off x="3358006" y="2444095"/>
            <a:ext cx="12800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18"/>
          <p:cNvSpPr txBox="1">
            <a:spLocks noChangeArrowheads="1"/>
          </p:cNvSpPr>
          <p:nvPr/>
        </p:nvSpPr>
        <p:spPr bwMode="auto">
          <a:xfrm>
            <a:off x="2950884" y="5614180"/>
            <a:ext cx="2120569" cy="117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medium 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height 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1" name="Picture 11" descr="Unit 9_SA_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52" t="14919" b="42191"/>
          <a:stretch>
            <a:fillRect/>
          </a:stretch>
        </p:blipFill>
        <p:spPr bwMode="auto">
          <a:xfrm>
            <a:off x="9840416" y="2196608"/>
            <a:ext cx="1046163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2" descr="Unit 9_SA_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1" r="79340" b="3380"/>
          <a:stretch>
            <a:fillRect/>
          </a:stretch>
        </p:blipFill>
        <p:spPr bwMode="auto">
          <a:xfrm>
            <a:off x="7887271" y="2196609"/>
            <a:ext cx="1616075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13"/>
          <p:cNvSpPr txBox="1">
            <a:spLocks noChangeArrowheads="1"/>
          </p:cNvSpPr>
          <p:nvPr/>
        </p:nvSpPr>
        <p:spPr bwMode="auto">
          <a:xfrm>
            <a:off x="8090014" y="5868496"/>
            <a:ext cx="121058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heavy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9840416" y="5868496"/>
            <a:ext cx="88998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thin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10222" y="1832756"/>
            <a:ext cx="1277915" cy="6340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32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height</a:t>
            </a:r>
            <a:endParaRPr lang="en-US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64209" y="1608788"/>
            <a:ext cx="1095173" cy="5947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32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build</a:t>
            </a:r>
            <a:endParaRPr lang="en-US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0" grpId="0"/>
      <p:bldP spid="33" grpId="0"/>
      <p:bldP spid="34" grpId="0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263525" y="44450"/>
            <a:ext cx="2938145" cy="591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Review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07047" y="908702"/>
          <a:ext cx="8208645" cy="5914390"/>
        </p:xfrm>
        <a:graphic>
          <a:graphicData uri="http://schemas.openxmlformats.org/drawingml/2006/table">
            <a:tbl>
              <a:tblPr firstRow="1" bandRow="1"/>
              <a:tblGrid>
                <a:gridCol w="1056640"/>
                <a:gridCol w="3048000"/>
                <a:gridCol w="2052044"/>
                <a:gridCol w="2051685"/>
              </a:tblGrid>
              <a:tr h="580222">
                <a:tc>
                  <a:txBody>
                    <a:bodyPr/>
                    <a:p>
                      <a:pPr algn="ctr">
                        <a:buNone/>
                      </a:pPr>
                      <a:endParaRPr lang="zh-CN" altLang="zh-CN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规则变化规律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原级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比较级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单音节词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/</a:t>
                      </a:r>
                      <a:endParaRPr lang="en-US" altLang="zh-CN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双音节词</a:t>
                      </a:r>
                      <a:endParaRPr lang="zh-CN" altLang="zh-CN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57912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thin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88519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funny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559682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多音节词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双音节词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wonderful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32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outgoing</a:t>
                      </a:r>
                      <a:endParaRPr lang="en-US" altLang="zh-CN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32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loudly</a:t>
                      </a:r>
                      <a:endParaRPr lang="en-US" altLang="zh-CN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altLang="zh-CN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</a:tbl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304530" y="1454150"/>
            <a:ext cx="2368550" cy="500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fast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er</a:t>
            </a:r>
            <a:endParaRPr kumimoji="1" lang="en-US" altLang="zh-C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fine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endParaRPr kumimoji="1" lang="en-US" altLang="zh-C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thin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ner</a:t>
            </a:r>
            <a:endParaRPr kumimoji="1" lang="en-US" altLang="zh-C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funn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ier</a:t>
            </a:r>
            <a:endParaRPr kumimoji="1" lang="en-US" altLang="zh-C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1" lang="en-US" altLang="zh-CN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more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wonderful</a:t>
            </a:r>
            <a:endParaRPr kumimoji="1"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more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outgoing</a:t>
            </a:r>
            <a:endParaRPr kumimoji="1"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more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loudly</a:t>
            </a:r>
            <a:endParaRPr kumimoji="1" lang="en-US" altLang="zh-CN" sz="24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1"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1"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88030" y="1557020"/>
            <a:ext cx="2507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一般在词尾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+er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88665" y="2132965"/>
            <a:ext cx="28092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以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结尾的词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+r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88665" y="2637155"/>
            <a:ext cx="295719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重读闭音节词词尾只有一个辅音字母，双写辅音字母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+er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88665" y="3789045"/>
            <a:ext cx="30365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部分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辅音字母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+y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的</a:t>
            </a:r>
            <a:r>
              <a:rPr kumimoji="1" lang="zh-CN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双音节词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，把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变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i+er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935730" y="5157470"/>
            <a:ext cx="1619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more+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词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2135505" y="188595"/>
            <a:ext cx="9972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sym typeface="+mn-ea"/>
              </a:rPr>
              <a:t>形容词和副词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比较级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的</a:t>
            </a:r>
            <a:r>
              <a:rPr lang="zh-CN" altLang="en-US" b="1" u="sng" dirty="0">
                <a:solidFill>
                  <a:schemeClr val="tx1"/>
                </a:solidFill>
                <a:sym typeface="+mn-ea"/>
              </a:rPr>
              <a:t>规则变化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规律</a:t>
            </a:r>
            <a:endParaRPr lang="zh-CN" altLang="en-US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nit 9_SA_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0" r="80440" b="21678"/>
          <a:stretch>
            <a:fillRect/>
          </a:stretch>
        </p:blipFill>
        <p:spPr bwMode="auto">
          <a:xfrm>
            <a:off x="839416" y="2492896"/>
            <a:ext cx="2076450" cy="353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Unit 9_SA_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7" t="33566" r="41319" b="42191"/>
          <a:stretch>
            <a:fillRect/>
          </a:stretch>
        </p:blipFill>
        <p:spPr bwMode="auto">
          <a:xfrm>
            <a:off x="3289300" y="2573858"/>
            <a:ext cx="2389187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Unit 9_SA_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1" t="63403" r="27629" b="6761"/>
          <a:stretch>
            <a:fillRect/>
          </a:stretch>
        </p:blipFill>
        <p:spPr bwMode="auto">
          <a:xfrm>
            <a:off x="8717727" y="2596083"/>
            <a:ext cx="21431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Unit 9_SA_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3" t="48485" r="53056" b="21678"/>
          <a:stretch>
            <a:fillRect/>
          </a:stretch>
        </p:blipFill>
        <p:spPr bwMode="auto">
          <a:xfrm>
            <a:off x="6090667" y="2596083"/>
            <a:ext cx="21431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93424" y="1719815"/>
            <a:ext cx="176843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long hair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519526" y="1719815"/>
            <a:ext cx="192873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short hair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023992" y="1719815"/>
            <a:ext cx="192873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curly hair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254851" y="1769059"/>
            <a:ext cx="30956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straight hair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5680" y="825989"/>
            <a:ext cx="5616624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What does he/she look like?</a:t>
            </a:r>
            <a:endParaRPr lang="zh-CN" altLang="en-US" sz="3600" b="1" dirty="0"/>
          </a:p>
        </p:txBody>
      </p:sp>
      <p:sp>
        <p:nvSpPr>
          <p:cNvPr id="12" name="矩形 11"/>
          <p:cNvSpPr/>
          <p:nvPr/>
        </p:nvSpPr>
        <p:spPr>
          <a:xfrm>
            <a:off x="5413614" y="6059303"/>
            <a:ext cx="914033" cy="5947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32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hair</a:t>
            </a:r>
            <a:endParaRPr lang="en-US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3" y="2476660"/>
            <a:ext cx="2114286" cy="2952381"/>
          </a:xfrm>
          <a:prstGeom prst="rect">
            <a:avLst/>
          </a:prstGeom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276157" y="5697543"/>
            <a:ext cx="2502608" cy="6832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wears glasses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26207" y="5799895"/>
            <a:ext cx="21916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wears a hat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07" y="2772782"/>
            <a:ext cx="2501627" cy="26803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811303" y="5799894"/>
            <a:ext cx="4028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wears a yellow </a:t>
            </a:r>
            <a:r>
              <a:rPr lang="en-US" altLang="zh-CN" b="1" dirty="0">
                <a:solidFill>
                  <a:srgbClr val="FF0000"/>
                </a:solidFill>
              </a:rPr>
              <a:t>T-shirt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48" y="2476660"/>
            <a:ext cx="2917963" cy="33232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02206" y="1052736"/>
            <a:ext cx="4936664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What does he/she wear?</a:t>
            </a:r>
            <a:endParaRPr lang="zh-CN" altLang="en-US" sz="36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2495600" y="1124744"/>
            <a:ext cx="7128792" cy="1274195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loudly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adv.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</a:rPr>
              <a:t>喧闹地；大声地；响亮地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quietly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adv.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</a:rPr>
              <a:t>轻声地；轻柔地；安静地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31504" y="2780928"/>
            <a:ext cx="9721106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e.g. Don’t talk so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loudly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       不要这么大声说话。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   All the students are sitting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quietly</a:t>
            </a:r>
            <a:r>
              <a:rPr lang="en-US" altLang="zh-CN" b="1" dirty="0">
                <a:latin typeface="Times New Roman" panose="02020603050405020304" pitchFamily="18" charset="0"/>
              </a:rPr>
              <a:t> in the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library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       所有的学生都安静地坐在图书馆里。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2488903" y="4116507"/>
            <a:ext cx="8424863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heavier,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Peter or Paul?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has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longer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hair, Tom or Sam?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sings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loudly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Tina or Tara?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shorter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thinner,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Peter or Paul?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1828" name="Text Box 4"/>
          <p:cNvSpPr txBox="1">
            <a:spLocks noChangeArrowheads="1"/>
          </p:cNvSpPr>
          <p:nvPr/>
        </p:nvSpPr>
        <p:spPr bwMode="auto">
          <a:xfrm>
            <a:off x="5231904" y="4116507"/>
            <a:ext cx="19446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Peter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1829" name="Text Box 5"/>
          <p:cNvSpPr txBox="1">
            <a:spLocks noChangeArrowheads="1"/>
          </p:cNvSpPr>
          <p:nvPr/>
        </p:nvSpPr>
        <p:spPr bwMode="auto">
          <a:xfrm>
            <a:off x="7536160" y="4689952"/>
            <a:ext cx="13096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1831" name="Text Box 7"/>
          <p:cNvSpPr txBox="1">
            <a:spLocks noChangeArrowheads="1"/>
          </p:cNvSpPr>
          <p:nvPr/>
        </p:nvSpPr>
        <p:spPr bwMode="auto">
          <a:xfrm>
            <a:off x="6658521" y="5263397"/>
            <a:ext cx="13096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Tina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1832" name="Text Box 8"/>
          <p:cNvSpPr txBox="1">
            <a:spLocks noChangeArrowheads="1"/>
          </p:cNvSpPr>
          <p:nvPr/>
        </p:nvSpPr>
        <p:spPr bwMode="auto">
          <a:xfrm>
            <a:off x="8868970" y="5886888"/>
            <a:ext cx="13096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Paul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45" name="Picture 10" descr="}[RT4JZ$H$`H3B9{H_MP(L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184" y="255885"/>
            <a:ext cx="6519526" cy="375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32469"/>
            <a:ext cx="3474433" cy="140196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6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6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6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6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28" grpId="0" autoUpdateAnimBg="0"/>
      <p:bldP spid="461829" grpId="0" autoUpdateAnimBg="0"/>
      <p:bldP spid="461831" grpId="0" autoUpdateAnimBg="0"/>
      <p:bldP spid="46183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8"/>
          <p:cNvSpPr txBox="1">
            <a:spLocks noChangeArrowheads="1"/>
          </p:cNvSpPr>
          <p:nvPr/>
        </p:nvSpPr>
        <p:spPr bwMode="auto">
          <a:xfrm>
            <a:off x="1236613" y="1484784"/>
            <a:ext cx="10297144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Practice the conversation in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picture.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Then make conversations about the other twins.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2532" name="Text Box 9"/>
          <p:cNvSpPr txBox="1">
            <a:spLocks noChangeArrowheads="1"/>
          </p:cNvSpPr>
          <p:nvPr/>
        </p:nvSpPr>
        <p:spPr bwMode="auto">
          <a:xfrm>
            <a:off x="1236613" y="2787115"/>
            <a:ext cx="6147953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24205" indent="-6242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327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298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A:</a:t>
            </a:r>
            <a:r>
              <a:rPr lang="en-US" altLang="zh-CN" b="1" dirty="0">
                <a:latin typeface="Times New Roman" panose="02020603050405020304" pitchFamily="18" charset="0"/>
              </a:rPr>
              <a:t> That’s Tara, isn’t it?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008000"/>
                </a:solidFill>
                <a:latin typeface="Times New Roman" panose="02020603050405020304" pitchFamily="18" charset="0"/>
              </a:rPr>
              <a:t>B:</a:t>
            </a:r>
            <a:r>
              <a:rPr lang="en-US" altLang="zh-CN" b="1" dirty="0">
                <a:latin typeface="Times New Roman" panose="02020603050405020304" pitchFamily="18" charset="0"/>
              </a:rPr>
              <a:t> No, it isn’t. It’s Tina. Tina is taller than Tara. And she also sings more loudly than Tara.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22533" name="Picture 10" descr="Pair wor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476672"/>
            <a:ext cx="33210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}[RT4JZ$H$`H3B9{H_MP(L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501008"/>
            <a:ext cx="4769671" cy="274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8" y="1543439"/>
            <a:ext cx="1215540" cy="12155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177150" y="908720"/>
            <a:ext cx="1046855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405" indent="-4464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122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1953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27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35505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zh-CN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形容词和</a:t>
            </a:r>
            <a:r>
              <a:rPr lang="zh-CN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副词</a:t>
            </a:r>
            <a:r>
              <a:rPr lang="zh-CN" alt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的原级和</a:t>
            </a:r>
            <a:r>
              <a:rPr lang="zh-CN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比较级</a:t>
            </a:r>
            <a:endParaRPr lang="en-US" altLang="zh-CN" sz="3600" b="1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原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级</a:t>
            </a:r>
            <a:r>
              <a:rPr lang="zh-CN" altLang="en-US" b="1" dirty="0">
                <a:latin typeface="Times New Roman" panose="02020603050405020304" pitchFamily="18" charset="0"/>
              </a:rPr>
              <a:t>，也就是原形。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比较级</a:t>
            </a:r>
            <a:r>
              <a:rPr lang="zh-CN" altLang="en-US" b="1" dirty="0" smtClean="0">
                <a:latin typeface="Times New Roman" panose="02020603050405020304" pitchFamily="18" charset="0"/>
              </a:rPr>
              <a:t>，“较</a:t>
            </a:r>
            <a:r>
              <a:rPr lang="en-US" altLang="zh-CN" b="1" dirty="0" smtClean="0">
                <a:latin typeface="+mn-ea"/>
                <a:ea typeface="+mn-ea"/>
              </a:rPr>
              <a:t>……”</a:t>
            </a:r>
            <a:r>
              <a:rPr lang="zh-CN" altLang="en-US" b="1" dirty="0" smtClean="0">
                <a:latin typeface="+mn-ea"/>
                <a:ea typeface="+mn-ea"/>
              </a:rPr>
              <a:t>，“</a:t>
            </a:r>
            <a:r>
              <a:rPr lang="zh-CN" altLang="en-US" b="1" dirty="0">
                <a:latin typeface="+mn-ea"/>
                <a:ea typeface="+mn-ea"/>
              </a:rPr>
              <a:t>更</a:t>
            </a:r>
            <a:r>
              <a:rPr lang="en-US" altLang="zh-CN" b="1" dirty="0" smtClean="0">
                <a:latin typeface="+mn-ea"/>
                <a:ea typeface="+mn-ea"/>
              </a:rPr>
              <a:t>……</a:t>
            </a:r>
            <a:r>
              <a:rPr lang="zh-CN" altLang="en-US" b="1" dirty="0" smtClean="0">
                <a:latin typeface="Times New Roman" panose="02020603050405020304" pitchFamily="18" charset="0"/>
              </a:rPr>
              <a:t>”，用于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两者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之间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比较。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8" name="Text Box 5"/>
          <p:cNvSpPr txBox="1">
            <a:spLocks noChangeArrowheads="1"/>
          </p:cNvSpPr>
          <p:nvPr/>
        </p:nvSpPr>
        <p:spPr bwMode="auto">
          <a:xfrm>
            <a:off x="623392" y="4437112"/>
            <a:ext cx="2275830" cy="646331"/>
          </a:xfrm>
          <a:prstGeom prst="rect">
            <a:avLst/>
          </a:prstGeom>
          <a:solidFill>
            <a:srgbClr val="F4F9F5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 dirty="0" smtClean="0">
                <a:latin typeface="Times New Roman" panose="02020603050405020304" pitchFamily="18" charset="0"/>
              </a:rPr>
              <a:t>规则变化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116632"/>
            <a:ext cx="3744416" cy="1237228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143672" y="3242962"/>
          <a:ext cx="8208912" cy="3475822"/>
        </p:xfrm>
        <a:graphic>
          <a:graphicData uri="http://schemas.openxmlformats.org/drawingml/2006/table">
            <a:tbl>
              <a:tblPr firstRow="1" bandRow="1"/>
              <a:tblGrid>
                <a:gridCol w="4104456"/>
                <a:gridCol w="4104456"/>
              </a:tblGrid>
              <a:tr h="580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原级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比较级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nice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nicer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thin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thinner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early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earlier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5596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outgoing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outgoing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43572" y="1916832"/>
          <a:ext cx="8208912" cy="4053840"/>
        </p:xfrm>
        <a:graphic>
          <a:graphicData uri="http://schemas.openxmlformats.org/drawingml/2006/table">
            <a:tbl>
              <a:tblPr firstRow="1" bandRow="1"/>
              <a:tblGrid>
                <a:gridCol w="4104456"/>
                <a:gridCol w="4104456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原级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比较级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good/well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bad/badly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worse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many/much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little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farther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 vMerge="1"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further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</a:tbl>
          </a:graphicData>
        </a:graphic>
      </p:graphicFrame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943872" y="836712"/>
            <a:ext cx="2808312" cy="646331"/>
          </a:xfrm>
          <a:prstGeom prst="rect">
            <a:avLst/>
          </a:prstGeom>
          <a:solidFill>
            <a:srgbClr val="F4F9F5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 dirty="0" smtClean="0">
                <a:latin typeface="Times New Roman" panose="02020603050405020304" pitchFamily="18" charset="0"/>
              </a:rPr>
              <a:t>不规则变化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5"/>
          <p:cNvSpPr txBox="1">
            <a:spLocks noChangeArrowheads="1"/>
          </p:cNvSpPr>
          <p:nvPr/>
        </p:nvSpPr>
        <p:spPr bwMode="auto">
          <a:xfrm>
            <a:off x="1735534" y="1080043"/>
            <a:ext cx="10039502" cy="121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Listen. Are the words in the box used with </a:t>
            </a:r>
            <a:r>
              <a:rPr lang="en-US" altLang="zh-CN" b="1" i="1" dirty="0">
                <a:solidFill>
                  <a:srgbClr val="FF0000"/>
                </a:solidFill>
              </a:rPr>
              <a:t>–(</a:t>
            </a:r>
            <a:r>
              <a:rPr lang="en-US" altLang="zh-CN" b="1" i="1" dirty="0" err="1">
                <a:solidFill>
                  <a:srgbClr val="FF0000"/>
                </a:solidFill>
              </a:rPr>
              <a:t>i</a:t>
            </a:r>
            <a:r>
              <a:rPr lang="en-US" altLang="zh-CN" b="1" i="1" dirty="0">
                <a:solidFill>
                  <a:srgbClr val="FF0000"/>
                </a:solidFill>
              </a:rPr>
              <a:t>)</a:t>
            </a:r>
            <a:r>
              <a:rPr lang="en-US" altLang="zh-CN" b="1" i="1" dirty="0" err="1">
                <a:solidFill>
                  <a:srgbClr val="FF0000"/>
                </a:solidFill>
              </a:rPr>
              <a:t>er</a:t>
            </a:r>
            <a:r>
              <a:rPr lang="en-US" altLang="zh-CN" b="1" dirty="0">
                <a:solidFill>
                  <a:srgbClr val="0000FF"/>
                </a:solidFill>
              </a:rPr>
              <a:t> or </a:t>
            </a:r>
            <a:r>
              <a:rPr lang="en-US" altLang="zh-CN" b="1" i="1" dirty="0">
                <a:solidFill>
                  <a:srgbClr val="FF0000"/>
                </a:solidFill>
              </a:rPr>
              <a:t>more</a:t>
            </a:r>
            <a:r>
              <a:rPr lang="en-US" altLang="zh-CN" b="1" dirty="0">
                <a:solidFill>
                  <a:srgbClr val="0000FF"/>
                </a:solidFill>
              </a:rPr>
              <a:t>? Complete the chart.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8" y="1025903"/>
            <a:ext cx="1328166" cy="13281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53333"/>
            <a:ext cx="4107082" cy="9622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59284" y="2636912"/>
            <a:ext cx="6696744" cy="3637919"/>
          </a:xfrm>
          <a:prstGeom prst="rect">
            <a:avLst/>
          </a:prstGeom>
          <a:solidFill>
            <a:srgbClr val="FFFFCC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eaLnBrk="1" hangingPunct="1">
              <a:lnSpc>
                <a:spcPct val="120000"/>
              </a:lnSpc>
            </a:pPr>
            <a:r>
              <a:rPr lang="en-US" altLang="zh-CN" b="1" dirty="0" smtClean="0"/>
              <a:t>funny                             (</a:t>
            </a:r>
            <a:r>
              <a:rPr lang="en-US" altLang="zh-CN" b="1" dirty="0"/>
              <a:t>run) fast</a:t>
            </a:r>
            <a:endParaRPr lang="en-US" altLang="zh-CN" b="1" dirty="0"/>
          </a:p>
          <a:p>
            <a:pPr lvl="0" eaLnBrk="1" hangingPunct="1">
              <a:lnSpc>
                <a:spcPct val="120000"/>
              </a:lnSpc>
            </a:pPr>
            <a:r>
              <a:rPr lang="en-US" altLang="zh-CN" b="1" dirty="0" smtClean="0"/>
              <a:t>friendly                         (jump</a:t>
            </a:r>
            <a:r>
              <a:rPr lang="en-US" altLang="zh-CN" b="1" dirty="0"/>
              <a:t>) high</a:t>
            </a:r>
            <a:endParaRPr lang="en-US" altLang="zh-CN" b="1" dirty="0"/>
          </a:p>
          <a:p>
            <a:pPr lvl="0" eaLnBrk="1" hangingPunct="1">
              <a:lnSpc>
                <a:spcPct val="120000"/>
              </a:lnSpc>
            </a:pPr>
            <a:r>
              <a:rPr lang="en-US" altLang="zh-CN" b="1" dirty="0" smtClean="0"/>
              <a:t>outgoing                        (work</a:t>
            </a:r>
            <a:r>
              <a:rPr lang="en-US" altLang="zh-CN" b="1" dirty="0"/>
              <a:t>) hard</a:t>
            </a:r>
            <a:endParaRPr lang="en-US" altLang="zh-CN" b="1" dirty="0"/>
          </a:p>
          <a:p>
            <a:pPr lvl="0" eaLnBrk="1" hangingPunct="1">
              <a:lnSpc>
                <a:spcPct val="120000"/>
              </a:lnSpc>
            </a:pPr>
            <a:r>
              <a:rPr lang="en-US" altLang="zh-CN" b="1" dirty="0" smtClean="0"/>
              <a:t>hard-working               (get </a:t>
            </a:r>
            <a:r>
              <a:rPr lang="en-US" altLang="zh-CN" b="1" dirty="0"/>
              <a:t>up) early </a:t>
            </a:r>
            <a:endParaRPr lang="en-US" altLang="zh-CN" b="1" dirty="0"/>
          </a:p>
          <a:p>
            <a:pPr lvl="0" eaLnBrk="1" hangingPunct="1">
              <a:lnSpc>
                <a:spcPct val="120000"/>
              </a:lnSpc>
            </a:pPr>
            <a:r>
              <a:rPr lang="en-US" altLang="zh-CN" b="1" dirty="0" smtClean="0"/>
              <a:t>smart</a:t>
            </a:r>
            <a:endParaRPr lang="en-US" altLang="zh-CN" b="1" dirty="0" smtClean="0"/>
          </a:p>
          <a:p>
            <a:pPr lvl="0" eaLnBrk="1" hangingPunct="1">
              <a:lnSpc>
                <a:spcPct val="120000"/>
              </a:lnSpc>
            </a:pPr>
            <a:r>
              <a:rPr lang="en-US" altLang="zh-CN" b="1" dirty="0" smtClean="0"/>
              <a:t>lazy</a:t>
            </a:r>
            <a:endParaRPr lang="zh-CN" altLang="en-US" b="1" dirty="0"/>
          </a:p>
        </p:txBody>
      </p:sp>
      <p:pic>
        <p:nvPicPr>
          <p:cNvPr id="6" name="Section A 2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3267437"/>
            <a:ext cx="1240904" cy="1188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55440" y="476672"/>
          <a:ext cx="10369152" cy="5544612"/>
        </p:xfrm>
        <a:graphic>
          <a:graphicData uri="http://schemas.openxmlformats.org/drawingml/2006/table">
            <a:tbl>
              <a:tblPr firstRow="1" bandRow="1"/>
              <a:tblGrid>
                <a:gridCol w="5184576"/>
                <a:gridCol w="5184576"/>
              </a:tblGrid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en-US" altLang="zh-CN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er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/ -</a:t>
                      </a:r>
                      <a:r>
                        <a:rPr kumimoji="0" lang="en-US" altLang="zh-CN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ier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more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friendly </a:t>
                      </a: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—</a:t>
                      </a:r>
                      <a:r>
                        <a:rPr kumimoji="1"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 friendlier</a:t>
                      </a:r>
                      <a:endParaRPr kumimoji="1" lang="en-US" altLang="zh-CN" sz="32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outgoing </a:t>
                      </a: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—</a:t>
                      </a:r>
                      <a:r>
                        <a:rPr kumimoji="1"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</a:rPr>
                        <a:t> more outgoing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cPr marT="45723" marB="45723" anchor="ctr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6160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487488" y="1684258"/>
            <a:ext cx="38877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funny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funnier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60017" y="4201164"/>
            <a:ext cx="36718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smart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smarter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632794" y="4780602"/>
            <a:ext cx="3167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lazy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—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lazier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1560091" y="2341711"/>
            <a:ext cx="287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fast — faster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1560017" y="3556466"/>
            <a:ext cx="32400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hard — harder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6312024" y="1762274"/>
            <a:ext cx="518457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hard-working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  —</a:t>
            </a:r>
            <a:r>
              <a:rPr kumimoji="1"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more hard-working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1560339" y="2980402"/>
            <a:ext cx="33115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high — higher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1558481" y="5428674"/>
            <a:ext cx="3311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early — earlier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83893" y="1912744"/>
          <a:ext cx="8352928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464"/>
                <a:gridCol w="41764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Tina …</a:t>
                      </a:r>
                      <a:endParaRPr lang="zh-CN" altLang="en-US" sz="2800" b="1" dirty="0" smtClean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Tara …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more outgoing than Tara.</a:t>
                      </a:r>
                      <a:endParaRPr lang="zh-CN" altLang="en-US" sz="2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 as hard as Tina.</a:t>
                      </a:r>
                      <a:endParaRPr lang="zh-CN" altLang="en-US" sz="2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829647" y="357584"/>
            <a:ext cx="8388691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Listen. How are Tina and Tara different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? </a:t>
            </a:r>
            <a:endParaRPr lang="en-US" altLang="zh-CN" sz="2800" b="1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rgbClr val="0000FF"/>
                </a:solidFill>
              </a:rPr>
              <a:t>Fill in the boxes. </a:t>
            </a:r>
            <a:endParaRPr lang="en-US" altLang="zh-CN" sz="28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3596" y="334953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is friendlier and funnier than Tara.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3597" y="4285641"/>
            <a:ext cx="4044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can run faster and jump higher than Tara.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8674" y="5274588"/>
            <a:ext cx="3408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is smarter than Tara.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758675" y="5769062"/>
            <a:ext cx="3048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is lazier than Tara.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68472" y="3493552"/>
            <a:ext cx="404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gets up earlier than Tina.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3" y="328488"/>
            <a:ext cx="1332389" cy="13323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2" y="328488"/>
            <a:ext cx="2711394" cy="2664296"/>
          </a:xfrm>
          <a:prstGeom prst="rect">
            <a:avLst/>
          </a:prstGeom>
        </p:spPr>
      </p:pic>
      <p:pic>
        <p:nvPicPr>
          <p:cNvPr id="4" name="Section A 2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585" y="3741769"/>
            <a:ext cx="1456928" cy="13953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19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63525" y="44450"/>
            <a:ext cx="2938145" cy="591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Review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2135505" y="188595"/>
            <a:ext cx="9972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sym typeface="+mn-ea"/>
              </a:rPr>
              <a:t>形容词和副词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比较级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的</a:t>
            </a:r>
            <a:r>
              <a:rPr lang="zh-CN" altLang="en-US" b="1" u="sng" dirty="0">
                <a:solidFill>
                  <a:schemeClr val="tx1"/>
                </a:solidFill>
                <a:sym typeface="+mn-ea"/>
              </a:rPr>
              <a:t>不规则变化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规律</a:t>
            </a:r>
            <a:endParaRPr lang="zh-CN" altLang="en-US" b="1" dirty="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847332" y="1268497"/>
          <a:ext cx="8208912" cy="3474720"/>
        </p:xfrm>
        <a:graphic>
          <a:graphicData uri="http://schemas.openxmlformats.org/drawingml/2006/table">
            <a:tbl>
              <a:tblPr firstRow="1" bandRow="1"/>
              <a:tblGrid>
                <a:gridCol w="4104456"/>
                <a:gridCol w="4104456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原级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比较级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good/well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bad/badly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worse</a:t>
                      </a:r>
                      <a:endParaRPr lang="en-US" altLang="zh-CN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many/much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little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farther/further</a:t>
                      </a:r>
                      <a:endParaRPr lang="en-US" altLang="zh-CN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9F5"/>
                    </a:solidFill>
                  </a:tcPr>
                </a:tc>
              </a:tr>
            </a:tbl>
          </a:graphicData>
        </a:graphic>
      </p:graphicFrame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92035" y="1845310"/>
            <a:ext cx="16700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better</a:t>
            </a:r>
            <a:endParaRPr kumimoji="1" 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392035" y="3013075"/>
            <a:ext cx="16700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more</a:t>
            </a:r>
            <a:endParaRPr kumimoji="1" 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463790" y="3602355"/>
            <a:ext cx="16700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less</a:t>
            </a:r>
            <a:endParaRPr kumimoji="1" 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5"/>
          <p:cNvSpPr txBox="1">
            <a:spLocks noChangeArrowheads="1"/>
          </p:cNvSpPr>
          <p:nvPr/>
        </p:nvSpPr>
        <p:spPr bwMode="auto">
          <a:xfrm>
            <a:off x="2135560" y="1665826"/>
            <a:ext cx="9505056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Student A, look at the chart on page 18. Student B, look at the chart on page 81. Ask and answer questions about Sam and Tom.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37892" name="Picture 9" descr="CIMG54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3736244"/>
            <a:ext cx="4697334" cy="293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9" y="1844823"/>
            <a:ext cx="1507131" cy="15071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620688"/>
            <a:ext cx="2815714" cy="75662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836712"/>
            <a:ext cx="5543379" cy="48245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6712"/>
            <a:ext cx="5832648" cy="488286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79576" y="1052736"/>
            <a:ext cx="8496944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</a:rPr>
              <a:t>Is A smarter than B?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</a:rPr>
              <a:t>Is A taller than B?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</a:rPr>
              <a:t>Can A run faster than B?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</a:rPr>
              <a:t>Does A get up earlier than B?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</a:rPr>
              <a:t>Is A funnier than B?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</a:rPr>
              <a:t>Yes, he or she is./ No, he or she isn’t.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</a:rPr>
              <a:t>Yes, he or she can./ No, he or she can’t.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</a:rPr>
              <a:t>Yes, he or she does./ No, he or she doesn’t.</a:t>
            </a:r>
            <a:endParaRPr lang="en-US" altLang="zh-CN" b="1" dirty="0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2191671"/>
            <a:ext cx="4567459" cy="2397916"/>
          </a:xfrm>
          <a:prstGeom prst="rect">
            <a:avLst/>
          </a:prstGeom>
        </p:spPr>
      </p:pic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763493" y="1196844"/>
            <a:ext cx="4824536" cy="744271"/>
          </a:xfrm>
          <a:prstGeom prst="wedgeRoundRectCallout">
            <a:avLst>
              <a:gd name="adj1" fmla="val 35127"/>
              <a:gd name="adj2" fmla="val 100949"/>
              <a:gd name="adj3" fmla="val 16667"/>
            </a:avLst>
          </a:prstGeom>
          <a:noFill/>
          <a:ln w="25400" algn="ctr">
            <a:solidFill>
              <a:srgbClr val="00B0F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Tom funnier than Sam?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7824192" y="368665"/>
            <a:ext cx="3738026" cy="1656358"/>
          </a:xfrm>
          <a:prstGeom prst="wedgeRoundRectCallout">
            <a:avLst>
              <a:gd name="adj1" fmla="val -46477"/>
              <a:gd name="adj2" fmla="val 59952"/>
              <a:gd name="adj3" fmla="val 16667"/>
            </a:avLst>
          </a:prstGeom>
          <a:noFill/>
          <a:ln w="25400" algn="ctr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No, he isn’t. Sam is funnier than Tom.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1019160" y="4920190"/>
            <a:ext cx="5184576" cy="1152127"/>
          </a:xfrm>
          <a:prstGeom prst="wedgeRoundRectCallout">
            <a:avLst>
              <a:gd name="adj1" fmla="val 36060"/>
              <a:gd name="adj2" fmla="val -200823"/>
              <a:gd name="adj3" fmla="val 16667"/>
            </a:avLst>
          </a:prstGeom>
          <a:noFill/>
          <a:ln w="25400" algn="ctr">
            <a:solidFill>
              <a:srgbClr val="00B0F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Sam more hard-working than Tom?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6478276" y="4920190"/>
            <a:ext cx="5466218" cy="1645194"/>
          </a:xfrm>
          <a:prstGeom prst="wedgeRoundRectCallout">
            <a:avLst>
              <a:gd name="adj1" fmla="val -42430"/>
              <a:gd name="adj2" fmla="val -142106"/>
              <a:gd name="adj3" fmla="val 16667"/>
            </a:avLst>
          </a:prstGeom>
          <a:noFill/>
          <a:ln w="25400" algn="ctr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Yes. He’s more hard-working than Tom. 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8" y="155294"/>
            <a:ext cx="2789867" cy="104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heel spokes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956316" y="3020566"/>
            <a:ext cx="5976664" cy="589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05180" indent="-8051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842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6395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both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adj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. &amp; pron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两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个；两个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都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6316" y="3712386"/>
            <a:ext cx="1104291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作形容词，与复数名词连用，名词前还可加定冠词、指示限定词或形容词性物主代词</a:t>
            </a:r>
            <a:r>
              <a:rPr lang="zh-CN" altLang="en-US" b="1" dirty="0" smtClean="0"/>
              <a:t>。</a:t>
            </a:r>
            <a:endParaRPr lang="en-US" altLang="zh-CN" b="1" dirty="0"/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作</a:t>
            </a:r>
            <a:r>
              <a:rPr lang="zh-CN" altLang="en-US" b="1" dirty="0"/>
              <a:t>代词，在句中可作主语、同位语、宾语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作同位语，多位于</a:t>
            </a:r>
            <a:r>
              <a:rPr lang="zh-CN" altLang="en-US" b="1" dirty="0"/>
              <a:t>助动词</a:t>
            </a:r>
            <a:r>
              <a:rPr lang="zh-CN" altLang="en-US" b="1" dirty="0" smtClean="0"/>
              <a:t>和系</a:t>
            </a:r>
            <a:r>
              <a:rPr lang="zh-CN" altLang="en-US" b="1" dirty="0"/>
              <a:t>动词之后，实义动词之前。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407368" y="1230387"/>
            <a:ext cx="1144927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405" indent="-446405" eaLnBrk="1" hangingPunct="1">
              <a:lnSpc>
                <a:spcPct val="120000"/>
              </a:lnSpc>
            </a:pPr>
            <a:r>
              <a:rPr lang="en-US" altLang="zh-CN" b="1" dirty="0" smtClean="0"/>
              <a:t>1. </a:t>
            </a:r>
            <a:r>
              <a:rPr lang="en-US" altLang="zh-CN" b="1" dirty="0" smtClean="0">
                <a:solidFill>
                  <a:srgbClr val="FF0000"/>
                </a:solidFill>
              </a:rPr>
              <a:t>Both</a:t>
            </a:r>
            <a:r>
              <a:rPr lang="en-US" altLang="zh-CN" b="1" dirty="0" smtClean="0"/>
              <a:t> </a:t>
            </a:r>
            <a:r>
              <a:rPr lang="en-US" altLang="zh-CN" b="1" dirty="0"/>
              <a:t>Tom </a:t>
            </a:r>
            <a:r>
              <a:rPr lang="en-US" altLang="zh-CN" b="1" dirty="0">
                <a:solidFill>
                  <a:srgbClr val="FF0000"/>
                </a:solidFill>
              </a:rPr>
              <a:t>and</a:t>
            </a:r>
            <a:r>
              <a:rPr lang="en-US" altLang="zh-CN" b="1" dirty="0"/>
              <a:t> Sam can play the drums, but Sam </a:t>
            </a:r>
            <a:r>
              <a:rPr lang="en-US" altLang="zh-CN" b="1" dirty="0" smtClean="0"/>
              <a:t>plays them </a:t>
            </a:r>
            <a:r>
              <a:rPr lang="en-US" altLang="zh-CN" b="1" dirty="0" smtClean="0">
                <a:solidFill>
                  <a:srgbClr val="FF0000"/>
                </a:solidFill>
              </a:rPr>
              <a:t>better</a:t>
            </a:r>
            <a:r>
              <a:rPr lang="en-US" altLang="zh-CN" b="1" dirty="0" smtClean="0"/>
              <a:t> </a:t>
            </a:r>
            <a:r>
              <a:rPr lang="en-US" altLang="zh-CN" b="1" dirty="0"/>
              <a:t>than Tom.   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     Tom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Sam</a:t>
            </a:r>
            <a:r>
              <a:rPr lang="zh-CN" altLang="en-US" b="1" dirty="0" smtClean="0"/>
              <a:t>都会打鼓，不过</a:t>
            </a:r>
            <a:r>
              <a:rPr lang="en-US" altLang="zh-CN" b="1" dirty="0" smtClean="0"/>
              <a:t>Sam</a:t>
            </a:r>
            <a:r>
              <a:rPr lang="zh-CN" altLang="en-US" b="1" dirty="0" smtClean="0"/>
              <a:t>比</a:t>
            </a:r>
            <a:r>
              <a:rPr lang="en-US" altLang="zh-CN" b="1" dirty="0" smtClean="0"/>
              <a:t>Tom </a:t>
            </a:r>
            <a:r>
              <a:rPr lang="zh-CN" altLang="en-US" b="1" dirty="0" smtClean="0"/>
              <a:t>打得好。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521780"/>
            <a:ext cx="4279465" cy="83345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1424" y="1196752"/>
            <a:ext cx="11042914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/>
              <a:t>e.g. </a:t>
            </a:r>
            <a:r>
              <a:rPr lang="en-US" altLang="zh-CN" b="1" dirty="0" smtClean="0">
                <a:solidFill>
                  <a:srgbClr val="FF0000"/>
                </a:solidFill>
              </a:rPr>
              <a:t>Both</a:t>
            </a:r>
            <a:r>
              <a:rPr lang="en-US" altLang="zh-CN" b="1" dirty="0" smtClean="0"/>
              <a:t> </a:t>
            </a:r>
            <a:r>
              <a:rPr lang="en-US" altLang="zh-CN" b="1" dirty="0"/>
              <a:t>of them are right.</a:t>
            </a:r>
            <a:endParaRPr lang="en-US" altLang="zh-CN" b="1" dirty="0"/>
          </a:p>
          <a:p>
            <a:pPr marL="719455" indent="-719455">
              <a:lnSpc>
                <a:spcPct val="120000"/>
              </a:lnSpc>
            </a:pPr>
            <a:r>
              <a:rPr lang="en-US" altLang="zh-CN" b="1" dirty="0" smtClean="0"/>
              <a:t>       Helen </a:t>
            </a:r>
            <a:r>
              <a:rPr lang="en-US" altLang="zh-CN" b="1" dirty="0"/>
              <a:t>doesn't know which hat is better; she'll buy </a:t>
            </a:r>
            <a:r>
              <a:rPr lang="en-US" altLang="zh-CN" b="1" dirty="0">
                <a:solidFill>
                  <a:srgbClr val="FF0000"/>
                </a:solidFill>
              </a:rPr>
              <a:t>both</a:t>
            </a:r>
            <a:r>
              <a:rPr lang="en-US" altLang="zh-CN" b="1" dirty="0"/>
              <a:t>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       They </a:t>
            </a:r>
            <a:r>
              <a:rPr lang="en-US" altLang="zh-CN" b="1" dirty="0">
                <a:solidFill>
                  <a:srgbClr val="FF0000"/>
                </a:solidFill>
              </a:rPr>
              <a:t>both</a:t>
            </a:r>
            <a:r>
              <a:rPr lang="en-US" altLang="zh-CN" b="1" dirty="0"/>
              <a:t> like going camping.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       There </a:t>
            </a:r>
            <a:r>
              <a:rPr lang="en-US" altLang="zh-CN" b="1" dirty="0"/>
              <a:t>are some trees on </a:t>
            </a:r>
            <a:r>
              <a:rPr lang="en-US" altLang="zh-CN" b="1" dirty="0">
                <a:solidFill>
                  <a:srgbClr val="FF0000"/>
                </a:solidFill>
              </a:rPr>
              <a:t>both</a:t>
            </a:r>
            <a:r>
              <a:rPr lang="en-US" altLang="zh-CN" b="1" dirty="0"/>
              <a:t> sides of the river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/>
              <a:t>       </a:t>
            </a:r>
            <a:r>
              <a:rPr lang="en-US" altLang="zh-CN" b="1" dirty="0">
                <a:solidFill>
                  <a:srgbClr val="FF0000"/>
                </a:solidFill>
              </a:rPr>
              <a:t>Both</a:t>
            </a:r>
            <a:r>
              <a:rPr lang="en-US" altLang="zh-CN" b="1" dirty="0"/>
              <a:t> of them love reading. 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  = </a:t>
            </a:r>
            <a:r>
              <a:rPr lang="en-US" altLang="zh-CN" b="1" dirty="0"/>
              <a:t>They </a:t>
            </a:r>
            <a:r>
              <a:rPr lang="en-US" altLang="zh-CN" b="1" dirty="0">
                <a:solidFill>
                  <a:srgbClr val="FF0000"/>
                </a:solidFill>
              </a:rPr>
              <a:t>both</a:t>
            </a:r>
            <a:r>
              <a:rPr lang="en-US" altLang="zh-CN" b="1" dirty="0"/>
              <a:t> love reading</a:t>
            </a:r>
            <a:r>
              <a:rPr lang="en-US" altLang="zh-CN" b="1" dirty="0" smtClean="0"/>
              <a:t>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       —</a:t>
            </a:r>
            <a:r>
              <a:rPr lang="en-US" altLang="zh-CN" b="1" dirty="0"/>
              <a:t>Which one do you like</a:t>
            </a:r>
            <a:r>
              <a:rPr lang="en-US" altLang="zh-CN" b="1" dirty="0" smtClean="0"/>
              <a:t>?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       —</a:t>
            </a:r>
            <a:r>
              <a:rPr lang="en-US" altLang="zh-CN" b="1" dirty="0"/>
              <a:t>I like </a:t>
            </a:r>
            <a:r>
              <a:rPr lang="en-US" altLang="zh-CN" b="1" dirty="0">
                <a:solidFill>
                  <a:srgbClr val="FF0000"/>
                </a:solidFill>
              </a:rPr>
              <a:t>both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1343472" y="1268760"/>
            <a:ext cx="9649072" cy="393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05180" indent="-8051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842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6395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拓展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】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86055" indent="-186055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both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... and ... 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既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 又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 ；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连接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两个并列成分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连接两个并列主语时，谓语动词用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复数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e.g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He 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both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speak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write English.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Both 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Mike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are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happy. 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3392" y="908303"/>
            <a:ext cx="11233248" cy="417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语境应用</a:t>
            </a: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】完成</a:t>
            </a:r>
            <a:r>
              <a:rPr lang="zh-CN" altLang="zh-CN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句子</a:t>
            </a:r>
            <a:r>
              <a:rPr lang="zh-CN" altLang="en-US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b="1" dirty="0">
              <a:solidFill>
                <a:srgbClr val="0000FF"/>
              </a:solidFill>
              <a:ea typeface="+mn-ea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1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) 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她的两本书都丢了。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    _______ 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_______ books are lost.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2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) 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他们两个都是美国人</a:t>
            </a:r>
            <a:r>
              <a:rPr lang="zh-CN" altLang="en-US" b="1" dirty="0" smtClean="0">
                <a:ea typeface="+mn-ea"/>
                <a:cs typeface="Times New Roman" panose="02020603050405020304" pitchFamily="18" charset="0"/>
              </a:rPr>
              <a:t>。 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     _______ 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_______ _______ American.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3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) Molly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Cindy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都喜爱这部电影。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    _______ 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_______ _______ _______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________ 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the movie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13519" y="2132856"/>
            <a:ext cx="2639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Both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her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0767" y="3316840"/>
            <a:ext cx="4702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They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are         both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 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67828" y="3316839"/>
            <a:ext cx="2848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/ They both are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99455" y="4498871"/>
            <a:ext cx="7948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Both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Molly       and      Cindy    enjoyed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55439" y="5096127"/>
            <a:ext cx="80925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/ Molly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and        Cindy     both     enjoyed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99456" y="1412776"/>
            <a:ext cx="10369152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) 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她既会唱歌又会跳舞。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    She 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can _______ sing _______ dance.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5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) Mr. Black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想要见我们俩。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    Mr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. Black wanted to see _______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_______.</a:t>
            </a:r>
            <a:endParaRPr lang="en-US" altLang="zh-CN" b="1" dirty="0" smtClean="0">
              <a:ea typeface="+mn-ea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6) </a:t>
            </a:r>
            <a:r>
              <a:rPr lang="zh-CN" altLang="en-US" b="1" dirty="0" smtClean="0">
                <a:ea typeface="+mn-ea"/>
                <a:cs typeface="Times New Roman" panose="02020603050405020304" pitchFamily="18" charset="0"/>
              </a:rPr>
              <a:t>我有两个妹妹，她们俩都性格外向。</a:t>
            </a:r>
            <a:endParaRPr lang="en-US" altLang="zh-CN" b="1" dirty="0" smtClean="0">
              <a:ea typeface="+mn-ea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   I have two sisters. ______ ______ ______ are outgoing.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84032" y="3247785"/>
            <a:ext cx="24978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us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both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31704" y="2037893"/>
            <a:ext cx="3283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both                and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03912" y="4428401"/>
            <a:ext cx="3672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Both     of       them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2780928"/>
            <a:ext cx="5904656" cy="1476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1"/>
          <p:cNvSpPr txBox="1">
            <a:spLocks noChangeArrowheads="1"/>
          </p:cNvSpPr>
          <p:nvPr/>
        </p:nvSpPr>
        <p:spPr bwMode="auto">
          <a:xfrm>
            <a:off x="1127448" y="1124744"/>
            <a:ext cx="784887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14780" indent="-609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03450" indent="-609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992755" indent="-609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781425" indent="-609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23862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69582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515302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610225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better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adj. /</a:t>
            </a:r>
            <a:r>
              <a: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adv.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(good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well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比较级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较好的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地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；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更好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地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99456" y="2564904"/>
            <a:ext cx="8281987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36715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77482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18313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5908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048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505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962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419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e.g. The red bike is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better </a:t>
            </a:r>
            <a:r>
              <a:rPr lang="en-US" altLang="zh-CN" b="1" dirty="0">
                <a:latin typeface="Times New Roman" panose="02020603050405020304" pitchFamily="18" charset="0"/>
              </a:rPr>
              <a:t>than the blue one.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       红色的自行车比蓝色的好。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   Mike can play the guitar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better </a:t>
            </a:r>
            <a:r>
              <a:rPr lang="en-US" altLang="zh-CN" b="1" dirty="0">
                <a:latin typeface="Times New Roman" panose="02020603050405020304" pitchFamily="18" charset="0"/>
              </a:rPr>
              <a:t>than Bob.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      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Mike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弹</a:t>
            </a:r>
            <a:r>
              <a:rPr lang="zh-CN" altLang="en-US" b="1" dirty="0">
                <a:latin typeface="Times New Roman" panose="02020603050405020304" pitchFamily="18" charset="0"/>
              </a:rPr>
              <a:t>吉他</a:t>
            </a:r>
            <a:r>
              <a:rPr lang="zh-CN" altLang="en-US" b="1" dirty="0" smtClean="0">
                <a:latin typeface="Times New Roman" panose="02020603050405020304" pitchFamily="18" charset="0"/>
              </a:rPr>
              <a:t>比</a:t>
            </a:r>
            <a:r>
              <a:rPr lang="en-US" altLang="zh-CN" b="1" dirty="0" smtClean="0">
                <a:latin typeface="Times New Roman" panose="02020603050405020304" pitchFamily="18" charset="0"/>
              </a:rPr>
              <a:t>Bob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弹</a:t>
            </a:r>
            <a:r>
              <a:rPr lang="zh-CN" altLang="en-US" b="1" dirty="0">
                <a:latin typeface="Times New Roman" panose="02020603050405020304" pitchFamily="18" charset="0"/>
              </a:rPr>
              <a:t>得好。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43472" y="3284984"/>
            <a:ext cx="10369152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e.g. Mary is an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outgoing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girl.    Mary</a:t>
            </a:r>
            <a:r>
              <a:rPr lang="zh-CN" altLang="en-US" b="1" dirty="0" smtClean="0">
                <a:latin typeface="Times New Roman" panose="02020603050405020304" pitchFamily="18" charset="0"/>
              </a:rPr>
              <a:t>是</a:t>
            </a:r>
            <a:r>
              <a:rPr lang="zh-CN" altLang="en-US" b="1" dirty="0">
                <a:latin typeface="Times New Roman" panose="02020603050405020304" pitchFamily="18" charset="0"/>
              </a:rPr>
              <a:t>一个外向的女孩。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   My brother is not very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outgoing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       我弟弟不善与人交往。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983432" y="1419858"/>
            <a:ext cx="9430818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2. Well, I’m more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outgoing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than Tara.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Times New Roman" panose="02020603050405020304" pitchFamily="18" charset="0"/>
              </a:rPr>
              <a:t>    哦，我比</a:t>
            </a:r>
            <a:r>
              <a:rPr lang="en-US" altLang="zh-CN" b="1" dirty="0" smtClean="0">
                <a:latin typeface="Times New Roman" panose="02020603050405020304" pitchFamily="18" charset="0"/>
              </a:rPr>
              <a:t>Tara</a:t>
            </a:r>
            <a:r>
              <a:rPr lang="zh-CN" altLang="en-US" b="1" dirty="0" smtClean="0">
                <a:latin typeface="Times New Roman" panose="02020603050405020304" pitchFamily="18" charset="0"/>
              </a:rPr>
              <a:t>更外向一些。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outgoing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adj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  </a:t>
            </a:r>
            <a:r>
              <a:rPr lang="zh-CN" altLang="en-US" b="1" dirty="0">
                <a:latin typeface="Times New Roman" panose="02020603050405020304" pitchFamily="18" charset="0"/>
              </a:rPr>
              <a:t>友好的；外向的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1055440" y="836712"/>
            <a:ext cx="10369152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58775" indent="-358775" eaLnBrk="1" hangingPunct="1">
              <a:lnSpc>
                <a:spcPct val="120000"/>
              </a:lnSpc>
            </a:pPr>
            <a:r>
              <a:rPr lang="en-US" altLang="zh-CN" b="1" dirty="0" smtClean="0"/>
              <a:t>3. Tina </a:t>
            </a:r>
            <a:r>
              <a:rPr lang="en-US" altLang="zh-CN" b="1" dirty="0"/>
              <a:t>thinks she works harder than me, but I work </a:t>
            </a:r>
            <a:r>
              <a:rPr lang="en-US" altLang="zh-CN" b="1" dirty="0">
                <a:solidFill>
                  <a:srgbClr val="FF0000"/>
                </a:solidFill>
              </a:rPr>
              <a:t>as </a:t>
            </a:r>
            <a:r>
              <a:rPr lang="en-US" altLang="zh-CN" b="1" dirty="0">
                <a:solidFill>
                  <a:srgbClr val="0000FF"/>
                </a:solidFill>
              </a:rPr>
              <a:t>hard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as</a:t>
            </a:r>
            <a:r>
              <a:rPr lang="en-US" altLang="zh-CN" b="1" dirty="0"/>
              <a:t> Tina. </a:t>
            </a:r>
            <a:endParaRPr lang="en-US" altLang="zh-CN" b="1" dirty="0" smtClean="0"/>
          </a:p>
          <a:p>
            <a:pPr marL="358775" indent="-358775" eaLnBrk="1" hangingPunct="1"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Tina </a:t>
            </a:r>
            <a:r>
              <a:rPr lang="zh-CN" altLang="en-US" b="1" dirty="0" smtClean="0"/>
              <a:t>认为她比我刻苦，但是我和她一样的刻苦。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    as </a:t>
            </a:r>
            <a:r>
              <a:rPr lang="en-US" altLang="zh-CN" b="1" dirty="0">
                <a:solidFill>
                  <a:srgbClr val="FF0000"/>
                </a:solidFill>
              </a:rPr>
              <a:t>... as ... 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像 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和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……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一样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……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    两</a:t>
            </a:r>
            <a:r>
              <a:rPr lang="zh-CN" altLang="en-US" b="1" dirty="0">
                <a:solidFill>
                  <a:srgbClr val="FF0000"/>
                </a:solidFill>
              </a:rPr>
              <a:t>个</a:t>
            </a:r>
            <a:r>
              <a:rPr lang="en-US" altLang="zh-CN" b="1" dirty="0">
                <a:solidFill>
                  <a:srgbClr val="FF0000"/>
                </a:solidFill>
              </a:rPr>
              <a:t>as</a:t>
            </a:r>
            <a:r>
              <a:rPr lang="zh-CN" altLang="en-US" b="1" dirty="0">
                <a:solidFill>
                  <a:srgbClr val="FF0000"/>
                </a:solidFill>
              </a:rPr>
              <a:t>中间用形容词或副词的原级。</a:t>
            </a:r>
            <a:endParaRPr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    e.g</a:t>
            </a:r>
            <a:r>
              <a:rPr lang="en-US" altLang="zh-CN" b="1" dirty="0"/>
              <a:t>. The bag is </a:t>
            </a:r>
            <a:r>
              <a:rPr lang="en-US" altLang="zh-CN" b="1" dirty="0">
                <a:solidFill>
                  <a:srgbClr val="FF0000"/>
                </a:solidFill>
              </a:rPr>
              <a:t>as expensive as </a:t>
            </a:r>
            <a:r>
              <a:rPr lang="en-US" altLang="zh-CN" b="1" dirty="0"/>
              <a:t>that one.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</a:t>
            </a:r>
            <a:r>
              <a:rPr lang="en-US" altLang="zh-CN" b="1" dirty="0" smtClean="0"/>
              <a:t>    </a:t>
            </a:r>
            <a:r>
              <a:rPr lang="zh-CN" altLang="en-US" b="1" dirty="0" smtClean="0"/>
              <a:t>这个</a:t>
            </a:r>
            <a:r>
              <a:rPr lang="zh-CN" altLang="en-US" b="1" dirty="0"/>
              <a:t>包和那个包一样贵。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</a:t>
            </a:r>
            <a:r>
              <a:rPr lang="en-US" altLang="zh-CN" b="1" dirty="0" smtClean="0"/>
              <a:t>    Li </a:t>
            </a:r>
            <a:r>
              <a:rPr lang="en-US" altLang="zh-CN" b="1" dirty="0"/>
              <a:t>Ling sings </a:t>
            </a:r>
            <a:r>
              <a:rPr lang="en-US" altLang="zh-CN" b="1" dirty="0">
                <a:solidFill>
                  <a:srgbClr val="FF0000"/>
                </a:solidFill>
              </a:rPr>
              <a:t>as well as </a:t>
            </a:r>
            <a:r>
              <a:rPr lang="en-US" altLang="zh-CN" b="1" dirty="0"/>
              <a:t>Lucy.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</a:t>
            </a:r>
            <a:r>
              <a:rPr lang="en-US" altLang="zh-CN" b="1" dirty="0" smtClean="0"/>
              <a:t>    </a:t>
            </a:r>
            <a:r>
              <a:rPr lang="zh-CN" altLang="en-US" b="1" dirty="0" smtClean="0"/>
              <a:t>李</a:t>
            </a:r>
            <a:r>
              <a:rPr lang="zh-CN" altLang="en-US" b="1" dirty="0"/>
              <a:t>玲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Lucy</a:t>
            </a:r>
            <a:r>
              <a:rPr lang="zh-CN" altLang="en-US" b="1" dirty="0" smtClean="0"/>
              <a:t>唱得一样</a:t>
            </a:r>
            <a:r>
              <a:rPr lang="zh-CN" altLang="en-US" b="1" dirty="0"/>
              <a:t>好。</a:t>
            </a:r>
            <a:endParaRPr lang="en-US" altLang="zh-CN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uiExpand="1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1271464" y="1412776"/>
            <a:ext cx="10081120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as ... as ...</a:t>
            </a:r>
            <a:r>
              <a:rPr lang="zh-CN" altLang="en-US" b="1" dirty="0">
                <a:solidFill>
                  <a:srgbClr val="FF0000"/>
                </a:solidFill>
              </a:rPr>
              <a:t>的否定形式为</a:t>
            </a:r>
            <a:r>
              <a:rPr lang="en-US" altLang="zh-CN" b="1" dirty="0">
                <a:solidFill>
                  <a:srgbClr val="FF0000"/>
                </a:solidFill>
              </a:rPr>
              <a:t>not as / so ... as ...</a:t>
            </a:r>
            <a:r>
              <a:rPr lang="zh-CN" altLang="en-US" b="1" dirty="0">
                <a:solidFill>
                  <a:srgbClr val="FF0000"/>
                </a:solidFill>
              </a:rPr>
              <a:t>， </a:t>
            </a:r>
            <a:r>
              <a:rPr lang="en-US" altLang="zh-CN" b="1" dirty="0">
                <a:solidFill>
                  <a:srgbClr val="FF0000"/>
                </a:solidFill>
              </a:rPr>
              <a:t>“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不像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……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那样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……</a:t>
            </a:r>
            <a:r>
              <a:rPr lang="en-US" altLang="zh-CN" b="1" dirty="0">
                <a:solidFill>
                  <a:srgbClr val="FF0000"/>
                </a:solidFill>
              </a:rPr>
              <a:t>”</a:t>
            </a:r>
            <a:r>
              <a:rPr lang="zh-CN" altLang="en-US" b="1" dirty="0">
                <a:solidFill>
                  <a:srgbClr val="FF0000"/>
                </a:solidFill>
              </a:rPr>
              <a:t>。</a:t>
            </a:r>
            <a:endParaRPr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e.g. My computer is </a:t>
            </a:r>
            <a:r>
              <a:rPr lang="en-US" altLang="zh-CN" b="1" dirty="0">
                <a:solidFill>
                  <a:srgbClr val="FF0000"/>
                </a:solidFill>
              </a:rPr>
              <a:t>not as / so good as </a:t>
            </a:r>
            <a:r>
              <a:rPr lang="en-US" altLang="zh-CN" b="1" dirty="0"/>
              <a:t>hers.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</a:t>
            </a:r>
            <a:r>
              <a:rPr lang="zh-CN" altLang="en-US" b="1" dirty="0"/>
              <a:t>我的电脑不如她的好。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Tom </a:t>
            </a:r>
            <a:r>
              <a:rPr lang="en-US" altLang="zh-CN" b="1" dirty="0">
                <a:solidFill>
                  <a:srgbClr val="FF0000"/>
                </a:solidFill>
              </a:rPr>
              <a:t>doesn’t </a:t>
            </a:r>
            <a:r>
              <a:rPr lang="en-US" altLang="zh-CN" b="1" dirty="0"/>
              <a:t>jump </a:t>
            </a:r>
            <a:r>
              <a:rPr lang="en-US" altLang="zh-CN" b="1" dirty="0">
                <a:solidFill>
                  <a:srgbClr val="FF0000"/>
                </a:solidFill>
              </a:rPr>
              <a:t>as / so high as </a:t>
            </a:r>
            <a:r>
              <a:rPr lang="en-US" altLang="zh-CN" b="1" dirty="0"/>
              <a:t>Jim.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</a:t>
            </a:r>
            <a:r>
              <a:rPr lang="en-US" altLang="zh-CN" b="1" dirty="0" smtClean="0"/>
              <a:t>Tom</a:t>
            </a:r>
            <a:r>
              <a:rPr lang="zh-CN" altLang="en-US" b="1" dirty="0" smtClean="0"/>
              <a:t>跳得不如</a:t>
            </a:r>
            <a:r>
              <a:rPr lang="en-US" altLang="zh-CN" b="1" dirty="0" smtClean="0"/>
              <a:t>Jim</a:t>
            </a:r>
            <a:r>
              <a:rPr lang="zh-CN" altLang="en-US" b="1" dirty="0" smtClean="0"/>
              <a:t>高</a:t>
            </a:r>
            <a:r>
              <a:rPr lang="zh-CN" altLang="en-US" b="1" dirty="0"/>
              <a:t>。</a:t>
            </a:r>
            <a:endParaRPr lang="en-US" altLang="zh-CN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9376" y="1021093"/>
            <a:ext cx="11306300" cy="245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/>
              <a:t>4. </a:t>
            </a:r>
            <a:r>
              <a:rPr lang="en-US" altLang="zh-CN" b="1" dirty="0"/>
              <a:t>You can tell that Lisa really wanted to </a:t>
            </a:r>
            <a:r>
              <a:rPr lang="en-US" altLang="zh-CN" b="1" dirty="0">
                <a:solidFill>
                  <a:srgbClr val="FF0000"/>
                </a:solidFill>
              </a:rPr>
              <a:t>win</a:t>
            </a:r>
            <a:r>
              <a:rPr lang="en-US" altLang="zh-CN" b="1" dirty="0"/>
              <a:t>, </a:t>
            </a:r>
            <a:r>
              <a:rPr lang="en-US" altLang="zh-CN" b="1" dirty="0">
                <a:solidFill>
                  <a:srgbClr val="FF0000"/>
                </a:solidFill>
              </a:rPr>
              <a:t>though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</a:t>
            </a:r>
            <a:r>
              <a:rPr lang="zh-CN" altLang="en-US" b="1" dirty="0" smtClean="0"/>
              <a:t>不过你能看得出来</a:t>
            </a:r>
            <a:r>
              <a:rPr lang="en-US" altLang="zh-CN" b="1" dirty="0" smtClean="0"/>
              <a:t>Lisa</a:t>
            </a:r>
            <a:r>
              <a:rPr lang="zh-CN" altLang="en-US" b="1" dirty="0" smtClean="0"/>
              <a:t>确实想赢呢。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en-US" altLang="zh-CN" b="1" dirty="0">
                <a:solidFill>
                  <a:srgbClr val="FF0000"/>
                </a:solidFill>
              </a:rPr>
              <a:t>win  </a:t>
            </a:r>
            <a:r>
              <a:rPr lang="en-US" altLang="zh-CN" b="1" i="1" dirty="0">
                <a:solidFill>
                  <a:srgbClr val="FF0000"/>
                </a:solidFill>
              </a:rPr>
              <a:t>v</a:t>
            </a:r>
            <a:r>
              <a:rPr lang="en-US" altLang="zh-CN" b="1" dirty="0">
                <a:solidFill>
                  <a:srgbClr val="FF0000"/>
                </a:solidFill>
              </a:rPr>
              <a:t>. (won, won) </a:t>
            </a:r>
            <a:r>
              <a:rPr lang="zh-CN" altLang="en-US" b="1" dirty="0">
                <a:solidFill>
                  <a:srgbClr val="FF0000"/>
                </a:solidFill>
              </a:rPr>
              <a:t>获胜； 赢；赢得</a:t>
            </a:r>
            <a:endParaRPr lang="zh-CN" altLang="en-US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/>
              <a:t>    宾语通常是</a:t>
            </a:r>
            <a:r>
              <a:rPr lang="zh-CN" altLang="en-US" b="1" dirty="0">
                <a:solidFill>
                  <a:srgbClr val="FF0000"/>
                </a:solidFill>
              </a:rPr>
              <a:t>比赛、比赛的名次或奖品、战斗、战争、金钱</a:t>
            </a:r>
            <a:r>
              <a:rPr lang="zh-CN" altLang="en-US" b="1" dirty="0"/>
              <a:t>等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75420" y="3356992"/>
            <a:ext cx="105142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/>
              <a:t>e.g.</a:t>
            </a:r>
            <a:r>
              <a:rPr lang="en-US" altLang="zh-CN" dirty="0" smtClean="0"/>
              <a:t>  </a:t>
            </a:r>
            <a:r>
              <a:rPr lang="en-US" altLang="zh-CN" b="1" dirty="0" smtClean="0"/>
              <a:t>I </a:t>
            </a:r>
            <a:r>
              <a:rPr lang="en-US" altLang="zh-CN" b="1" dirty="0"/>
              <a:t>never </a:t>
            </a:r>
            <a:r>
              <a:rPr lang="en-US" altLang="zh-CN" b="1" dirty="0">
                <a:solidFill>
                  <a:srgbClr val="FF0000"/>
                </a:solidFill>
              </a:rPr>
              <a:t>win</a:t>
            </a:r>
            <a:r>
              <a:rPr lang="en-US" altLang="zh-CN" b="1" dirty="0"/>
              <a:t> at cards</a:t>
            </a:r>
            <a:r>
              <a:rPr lang="en-US" altLang="zh-CN" b="1" dirty="0" smtClean="0"/>
              <a:t>.   </a:t>
            </a:r>
            <a:r>
              <a:rPr lang="zh-CN" altLang="en-US" b="1" dirty="0" smtClean="0"/>
              <a:t>我</a:t>
            </a:r>
            <a:r>
              <a:rPr lang="zh-CN" altLang="en-US" b="1" dirty="0"/>
              <a:t>打牌从来不会赢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/>
              <a:t>     </a:t>
            </a:r>
            <a:r>
              <a:rPr lang="en-US" altLang="zh-CN" b="1" dirty="0" smtClean="0"/>
              <a:t> </a:t>
            </a:r>
            <a:r>
              <a:rPr lang="en-US" altLang="zh-CN" b="1" dirty="0" smtClean="0"/>
              <a:t>  When </a:t>
            </a:r>
            <a:r>
              <a:rPr lang="en-US" altLang="zh-CN" b="1" dirty="0" smtClean="0"/>
              <a:t>did you </a:t>
            </a:r>
            <a:r>
              <a:rPr lang="en-US" altLang="zh-CN" b="1" dirty="0" smtClean="0">
                <a:solidFill>
                  <a:srgbClr val="FF0000"/>
                </a:solidFill>
              </a:rPr>
              <a:t>win</a:t>
            </a:r>
            <a:r>
              <a:rPr lang="en-US" altLang="zh-CN" b="1" dirty="0" smtClean="0"/>
              <a:t> </a:t>
            </a:r>
            <a:r>
              <a:rPr lang="en-US" altLang="zh-CN" b="1" dirty="0"/>
              <a:t>the gold </a:t>
            </a:r>
            <a:r>
              <a:rPr lang="en-US" altLang="zh-CN" b="1" dirty="0" smtClean="0"/>
              <a:t>medal?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 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你</a:t>
            </a:r>
            <a:r>
              <a:rPr lang="zh-CN" altLang="en-US" b="1" dirty="0" smtClean="0"/>
              <a:t>什么时候获得</a:t>
            </a:r>
            <a:r>
              <a:rPr lang="zh-CN" altLang="en-US" b="1" dirty="0"/>
              <a:t>金牌</a:t>
            </a:r>
            <a:r>
              <a:rPr lang="zh-CN" altLang="en-US" b="1" dirty="0" smtClean="0"/>
              <a:t>的？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/>
              <a:t>     </a:t>
            </a:r>
            <a:r>
              <a:rPr lang="en-US" altLang="zh-CN" b="1" dirty="0" smtClean="0"/>
              <a:t> </a:t>
            </a:r>
            <a:r>
              <a:rPr lang="en-US" altLang="zh-CN" b="1" dirty="0" smtClean="0"/>
              <a:t>  That </a:t>
            </a:r>
            <a:r>
              <a:rPr lang="en-US" altLang="zh-CN" b="1" dirty="0"/>
              <a:t>kind of </a:t>
            </a:r>
            <a:r>
              <a:rPr lang="en-US" altLang="zh-CN" b="1" dirty="0" smtClean="0"/>
              <a:t>behavior won’t </a:t>
            </a:r>
            <a:r>
              <a:rPr lang="en-US" altLang="zh-CN" b="1" dirty="0">
                <a:solidFill>
                  <a:srgbClr val="FF0000"/>
                </a:solidFill>
              </a:rPr>
              <a:t>win</a:t>
            </a:r>
            <a:r>
              <a:rPr lang="en-US" altLang="zh-CN" b="1" dirty="0"/>
              <a:t> you any friends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 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那样</a:t>
            </a:r>
            <a:r>
              <a:rPr lang="zh-CN" altLang="en-US" b="1" dirty="0"/>
              <a:t>的行为不会让你交上任何朋友。</a:t>
            </a:r>
            <a:endParaRPr lang="zh-CN" altLang="en-US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692696"/>
            <a:ext cx="11449272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lvl="0" indent="-444500">
              <a:lnSpc>
                <a:spcPct val="130000"/>
              </a:lnSpc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语境应用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】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完成句子。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44500" lvl="0" indent="-444500">
              <a:lnSpc>
                <a:spcPct val="13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Jim _______ _______ _______(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赢了比赛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easily.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4500" lvl="0" indent="-444500">
              <a:lnSpc>
                <a:spcPct val="13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Bill is _______ _______ _______(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一定能赢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4500" lvl="0" indent="-444500">
              <a:lnSpc>
                <a:spcPct val="13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Who _______ _______ _______(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赢得第一名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in the swimming competition?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4500" lvl="0" indent="-444500">
              <a:lnSpc>
                <a:spcPct val="13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Anna _______ _______ _______(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赢得一千元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in the boat race last week.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4500" lvl="0" indent="-444500">
              <a:lnSpc>
                <a:spcPct val="13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5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Peter tried his best to _______ _______ _______(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赢得一场旅行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to Hawaii.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20589" y="5229200"/>
            <a:ext cx="40479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win          a             trip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79576" y="4005064"/>
            <a:ext cx="42418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won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1,000       </a:t>
            </a:r>
            <a:r>
              <a:rPr lang="en-US" altLang="zh-CN" b="1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yuan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63552" y="1455281"/>
            <a:ext cx="4139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won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the         game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67000" y="2052368"/>
            <a:ext cx="4167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sure          to         win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79576" y="2657704"/>
            <a:ext cx="4196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won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first        place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9376" y="764704"/>
            <a:ext cx="11377264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rgbClr val="FF0000"/>
                </a:solidFill>
              </a:rPr>
              <a:t>though </a:t>
            </a:r>
            <a:r>
              <a:rPr lang="en-US" altLang="zh-CN" b="1" i="1" dirty="0" smtClean="0">
                <a:solidFill>
                  <a:srgbClr val="FF0000"/>
                </a:solidFill>
              </a:rPr>
              <a:t>adv</a:t>
            </a:r>
            <a:r>
              <a:rPr lang="en-US" altLang="zh-CN" b="1" dirty="0" smtClean="0">
                <a:solidFill>
                  <a:srgbClr val="FF0000"/>
                </a:solidFill>
              </a:rPr>
              <a:t>.   </a:t>
            </a:r>
            <a:r>
              <a:rPr lang="zh-CN" altLang="en-US" b="1" dirty="0" smtClean="0">
                <a:solidFill>
                  <a:srgbClr val="FF0000"/>
                </a:solidFill>
              </a:rPr>
              <a:t>不过</a:t>
            </a:r>
            <a:r>
              <a:rPr lang="zh-CN" altLang="en-US" b="1" dirty="0">
                <a:solidFill>
                  <a:srgbClr val="FF0000"/>
                </a:solidFill>
              </a:rPr>
              <a:t>；可是；</a:t>
            </a:r>
            <a:r>
              <a:rPr lang="zh-CN" altLang="en-US" b="1" dirty="0" smtClean="0">
                <a:solidFill>
                  <a:srgbClr val="FF0000"/>
                </a:solidFill>
              </a:rPr>
              <a:t>然而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     </a:t>
            </a:r>
            <a:r>
              <a:rPr lang="zh-CN" altLang="en-US" b="1" dirty="0" smtClean="0"/>
              <a:t>通常</a:t>
            </a:r>
            <a:r>
              <a:rPr lang="zh-CN" altLang="en-US" b="1" dirty="0"/>
              <a:t>用于句末，前面用逗号与句子其他部分</a:t>
            </a:r>
            <a:r>
              <a:rPr lang="zh-CN" altLang="en-US" b="1" dirty="0" smtClean="0"/>
              <a:t>隔开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endParaRPr lang="en-US" altLang="zh-CN" b="1" dirty="0"/>
          </a:p>
          <a:p>
            <a:pPr>
              <a:lnSpc>
                <a:spcPct val="120000"/>
              </a:lnSpc>
            </a:pPr>
            <a:endParaRPr lang="zh-CN" altLang="en-US" b="1" dirty="0"/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FF0000"/>
                </a:solidFill>
              </a:rPr>
              <a:t>though </a:t>
            </a:r>
            <a:r>
              <a:rPr lang="en-US" altLang="zh-CN" b="1" i="1" dirty="0" smtClean="0">
                <a:solidFill>
                  <a:srgbClr val="FF0000"/>
                </a:solidFill>
              </a:rPr>
              <a:t>conj</a:t>
            </a:r>
            <a:r>
              <a:rPr lang="en-US" altLang="zh-CN" b="1" dirty="0" smtClean="0">
                <a:solidFill>
                  <a:srgbClr val="FF0000"/>
                </a:solidFill>
              </a:rPr>
              <a:t>.  </a:t>
            </a:r>
            <a:r>
              <a:rPr lang="zh-CN" altLang="en-US" b="1" dirty="0" smtClean="0">
                <a:solidFill>
                  <a:srgbClr val="FF0000"/>
                </a:solidFill>
              </a:rPr>
              <a:t>虽然</a:t>
            </a:r>
            <a:r>
              <a:rPr lang="zh-CN" altLang="en-US" b="1" dirty="0">
                <a:solidFill>
                  <a:srgbClr val="FF0000"/>
                </a:solidFill>
              </a:rPr>
              <a:t>；尽管；</a:t>
            </a:r>
            <a:r>
              <a:rPr lang="zh-CN" altLang="en-US" b="1" dirty="0" smtClean="0">
                <a:solidFill>
                  <a:srgbClr val="FF0000"/>
                </a:solidFill>
              </a:rPr>
              <a:t>不过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46405" indent="-446405">
              <a:lnSpc>
                <a:spcPct val="120000"/>
              </a:lnSpc>
            </a:pPr>
            <a:r>
              <a:rPr lang="zh-CN" altLang="en-US" b="1" dirty="0" smtClean="0"/>
              <a:t>    引导</a:t>
            </a:r>
            <a:r>
              <a:rPr lang="zh-CN" altLang="en-US" b="1" dirty="0"/>
              <a:t>让步状语从句，可与</a:t>
            </a:r>
            <a:r>
              <a:rPr lang="en-US" altLang="zh-CN" b="1" dirty="0"/>
              <a:t>although</a:t>
            </a:r>
            <a:r>
              <a:rPr lang="zh-CN" altLang="en-US" b="1" dirty="0"/>
              <a:t>互换，也可与</a:t>
            </a:r>
            <a:r>
              <a:rPr lang="en-US" altLang="zh-CN" b="1" dirty="0"/>
              <a:t>but</a:t>
            </a:r>
            <a:r>
              <a:rPr lang="zh-CN" altLang="en-US" b="1" dirty="0"/>
              <a:t>引导的分句互相</a:t>
            </a:r>
            <a:r>
              <a:rPr lang="zh-CN" altLang="en-US" b="1" dirty="0" smtClean="0"/>
              <a:t>转换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39416" y="1916832"/>
            <a:ext cx="1116124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/>
              <a:t>e.g.</a:t>
            </a:r>
            <a:r>
              <a:rPr lang="en-US" altLang="zh-CN" dirty="0" smtClean="0"/>
              <a:t>  </a:t>
            </a:r>
            <a:r>
              <a:rPr lang="en-US" altLang="zh-CN" b="1" dirty="0"/>
              <a:t>It sounds like a lot of fun. Isn't it </a:t>
            </a:r>
            <a:r>
              <a:rPr lang="en-US" altLang="zh-CN" b="1" dirty="0" smtClean="0"/>
              <a:t>really dangerous </a:t>
            </a:r>
            <a:r>
              <a:rPr lang="en-US" altLang="zh-CN" b="1" dirty="0" smtClean="0">
                <a:solidFill>
                  <a:srgbClr val="FF0000"/>
                </a:solidFill>
              </a:rPr>
              <a:t>though</a:t>
            </a:r>
            <a:r>
              <a:rPr lang="en-US" altLang="zh-CN" b="1" dirty="0" smtClean="0"/>
              <a:t>?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听</a:t>
            </a:r>
            <a:r>
              <a:rPr lang="zh-CN" altLang="en-US" b="1" dirty="0"/>
              <a:t>上去很</a:t>
            </a:r>
            <a:r>
              <a:rPr lang="zh-CN" altLang="en-US" b="1" dirty="0" smtClean="0"/>
              <a:t>有趣，可是</a:t>
            </a:r>
            <a:r>
              <a:rPr lang="zh-CN" altLang="en-US" b="1" dirty="0"/>
              <a:t>这不是也很危险吗？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83432" y="4797152"/>
            <a:ext cx="1101722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1825" indent="-631825">
              <a:lnSpc>
                <a:spcPct val="120000"/>
              </a:lnSpc>
            </a:pPr>
            <a:r>
              <a:rPr lang="en-US" altLang="zh-CN" b="1" dirty="0" smtClean="0"/>
              <a:t>e.g.</a:t>
            </a:r>
            <a:r>
              <a:rPr lang="en-US" altLang="zh-CN" dirty="0" smtClean="0"/>
              <a:t>  </a:t>
            </a:r>
            <a:r>
              <a:rPr lang="en-US" altLang="zh-CN" b="1" dirty="0"/>
              <a:t>They're coming next week, </a:t>
            </a:r>
            <a:r>
              <a:rPr lang="en-US" altLang="zh-CN" b="1" dirty="0">
                <a:solidFill>
                  <a:srgbClr val="FF0000"/>
                </a:solidFill>
              </a:rPr>
              <a:t>though</a:t>
            </a:r>
            <a:r>
              <a:rPr lang="en-US" altLang="zh-CN" b="1" dirty="0"/>
              <a:t> I don't know which </a:t>
            </a:r>
            <a:r>
              <a:rPr lang="en-US" altLang="zh-CN" b="1" dirty="0" smtClean="0"/>
              <a:t>  </a:t>
            </a:r>
            <a:endParaRPr lang="en-US" altLang="zh-CN" b="1" dirty="0" smtClean="0"/>
          </a:p>
          <a:p>
            <a:pPr marL="631825" indent="-631825"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</a:t>
            </a:r>
            <a:r>
              <a:rPr lang="en-US" altLang="zh-CN" b="1" dirty="0" smtClean="0"/>
              <a:t>day</a:t>
            </a:r>
            <a:r>
              <a:rPr lang="en-US" altLang="zh-CN" b="1" dirty="0" smtClean="0"/>
              <a:t>.       </a:t>
            </a:r>
            <a:r>
              <a:rPr lang="zh-CN" altLang="en-US" b="1" dirty="0" smtClean="0"/>
              <a:t>他们</a:t>
            </a:r>
            <a:r>
              <a:rPr lang="zh-CN" altLang="en-US" b="1" dirty="0"/>
              <a:t>下周要来，但我不知道是哪天。</a:t>
            </a:r>
            <a:endParaRPr lang="zh-CN" altLang="en-US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5400" y="1556792"/>
            <a:ext cx="11017224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lvl="0" indent="-444500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语境应用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】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完成句子。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44500" lvl="0" indent="-444500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这是件艰难的工作，可是我还是喜欢它</a:t>
            </a:r>
            <a:r>
              <a:rPr lang="zh-CN" altLang="en-US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4500" lvl="0" indent="-444500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It's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hard work,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____________________.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4500" lvl="0" indent="-444500">
              <a:lnSpc>
                <a:spcPct val="120000"/>
              </a:lnSpc>
            </a:pP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4500" lvl="0" indent="-44450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她虽然累了，但她还是继续跑</a:t>
            </a:r>
            <a:r>
              <a:rPr lang="zh-CN" altLang="en-US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4500" lvl="0" indent="-444500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She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still kept on running,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____________________________.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07968" y="4572417"/>
            <a:ext cx="5657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though / although she was tired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51784" y="2780928"/>
            <a:ext cx="36022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I enjoy it, though 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/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but I enjoy it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767408" y="908720"/>
            <a:ext cx="10993487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58775" indent="-358775" eaLnBrk="1" hangingPunct="1">
              <a:lnSpc>
                <a:spcPct val="120000"/>
              </a:lnSpc>
            </a:pPr>
            <a:r>
              <a:rPr lang="en-US" altLang="zh-CN" b="1" dirty="0" smtClean="0"/>
              <a:t>5.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/>
              <a:t>But the most important thing is to learn something new and </a:t>
            </a:r>
            <a:r>
              <a:rPr lang="en-US" altLang="zh-CN" b="1" dirty="0" smtClean="0">
                <a:solidFill>
                  <a:srgbClr val="FF0000"/>
                </a:solidFill>
              </a:rPr>
              <a:t>have fun</a:t>
            </a:r>
            <a:r>
              <a:rPr lang="en-US" altLang="zh-CN" b="1" dirty="0" smtClean="0"/>
              <a:t>. </a:t>
            </a:r>
            <a:endParaRPr lang="en-US" altLang="zh-CN" b="1" dirty="0" smtClean="0"/>
          </a:p>
          <a:p>
            <a:pPr marL="358775" indent="-358775" eaLnBrk="1" hangingPunct="1"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</a:t>
            </a:r>
            <a:r>
              <a:rPr lang="zh-CN" altLang="en-US" b="1" dirty="0" smtClean="0"/>
              <a:t>但最重要的事情是能学点新东西，并且享受这个过程。</a:t>
            </a:r>
            <a:endParaRPr lang="en-US" altLang="zh-CN" b="1" dirty="0" smtClean="0"/>
          </a:p>
          <a:p>
            <a:pPr marL="358775" indent="-358775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   have </a:t>
            </a:r>
            <a:r>
              <a:rPr lang="en-US" altLang="zh-CN" b="1" dirty="0">
                <a:solidFill>
                  <a:srgbClr val="FF0000"/>
                </a:solidFill>
              </a:rPr>
              <a:t>fun</a:t>
            </a:r>
            <a:r>
              <a:rPr lang="en-US" altLang="zh-CN" b="1" dirty="0"/>
              <a:t>  </a:t>
            </a:r>
            <a:r>
              <a:rPr lang="zh-CN" altLang="en-US" b="1" dirty="0"/>
              <a:t>玩得开心</a:t>
            </a:r>
            <a:endParaRPr lang="zh-CN" altLang="en-US" b="1" dirty="0"/>
          </a:p>
          <a:p>
            <a:pPr marL="358775" indent="-358775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   have fun doing </a:t>
            </a:r>
            <a:r>
              <a:rPr lang="en-US" altLang="zh-CN" b="1" dirty="0" err="1">
                <a:solidFill>
                  <a:srgbClr val="FF0000"/>
                </a:solidFill>
              </a:rPr>
              <a:t>sth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r>
              <a:rPr lang="en-US" altLang="zh-CN" b="1" dirty="0"/>
              <a:t>  </a:t>
            </a:r>
            <a:r>
              <a:rPr lang="zh-CN" altLang="en-US" b="1" dirty="0"/>
              <a:t>做某事很开心</a:t>
            </a:r>
            <a:endParaRPr lang="zh-CN" altLang="en-US" b="1" dirty="0"/>
          </a:p>
          <a:p>
            <a:pPr marL="358775" indent="-358775" eaLnBrk="1" hangingPunct="1"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</a:t>
            </a:r>
            <a:r>
              <a:rPr lang="en-US" altLang="zh-CN" b="1" dirty="0" smtClean="0">
                <a:solidFill>
                  <a:srgbClr val="FF0000"/>
                </a:solidFill>
              </a:rPr>
              <a:t>= </a:t>
            </a:r>
            <a:r>
              <a:rPr lang="en-US" altLang="zh-CN" b="1" dirty="0">
                <a:solidFill>
                  <a:srgbClr val="FF0000"/>
                </a:solidFill>
              </a:rPr>
              <a:t>have a good / great time doing </a:t>
            </a:r>
            <a:r>
              <a:rPr lang="en-US" altLang="zh-CN" b="1" dirty="0" err="1">
                <a:solidFill>
                  <a:srgbClr val="FF0000"/>
                </a:solidFill>
              </a:rPr>
              <a:t>sth</a:t>
            </a:r>
            <a:r>
              <a:rPr lang="en-US" altLang="zh-CN" b="1" dirty="0">
                <a:solidFill>
                  <a:srgbClr val="FF0000"/>
                </a:solidFill>
              </a:rPr>
              <a:t>. 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358775" indent="-358775" eaLnBrk="1" hangingPunct="1">
              <a:lnSpc>
                <a:spcPct val="120000"/>
              </a:lnSpc>
            </a:pPr>
            <a:r>
              <a:rPr lang="en-US" altLang="zh-CN" b="1" dirty="0"/>
              <a:t>    e.g. I </a:t>
            </a:r>
            <a:r>
              <a:rPr lang="en-US" altLang="zh-CN" b="1" dirty="0">
                <a:solidFill>
                  <a:srgbClr val="FF0000"/>
                </a:solidFill>
              </a:rPr>
              <a:t>have fun / a good time living with</a:t>
            </a:r>
            <a:r>
              <a:rPr lang="en-US" altLang="zh-CN" b="1" dirty="0"/>
              <a:t> </a:t>
            </a:r>
            <a:r>
              <a:rPr lang="en-US" altLang="zh-CN" b="1" dirty="0" smtClean="0"/>
              <a:t>my grandparents</a:t>
            </a:r>
            <a:r>
              <a:rPr lang="en-US" altLang="zh-CN" b="1" dirty="0"/>
              <a:t>. </a:t>
            </a:r>
            <a:endParaRPr lang="en-US" altLang="zh-CN" b="1" dirty="0"/>
          </a:p>
          <a:p>
            <a:pPr marL="358775" indent="-358775" eaLnBrk="1" hangingPunct="1">
              <a:lnSpc>
                <a:spcPct val="120000"/>
              </a:lnSpc>
            </a:pPr>
            <a:r>
              <a:rPr lang="en-US" altLang="zh-CN" b="1" dirty="0"/>
              <a:t>          </a:t>
            </a:r>
            <a:r>
              <a:rPr lang="zh-CN" altLang="en-US" b="1" dirty="0"/>
              <a:t>我和爷爷奶奶住在一起很开心。</a:t>
            </a:r>
            <a:endParaRPr lang="en-US" altLang="zh-CN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79376" y="836712"/>
            <a:ext cx="10945216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语境应用</a:t>
            </a:r>
            <a:r>
              <a:rPr lang="en-US" altLang="zh-CN" b="1" dirty="0">
                <a:solidFill>
                  <a:srgbClr val="0000FF"/>
                </a:solidFill>
              </a:rPr>
              <a:t>】</a:t>
            </a:r>
            <a:r>
              <a:rPr lang="zh-CN" altLang="en-US" b="1" dirty="0">
                <a:solidFill>
                  <a:srgbClr val="0000FF"/>
                </a:solidFill>
              </a:rPr>
              <a:t>完成句子。</a:t>
            </a:r>
            <a:endParaRPr lang="zh-CN" altLang="en-US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  他们</a:t>
            </a:r>
            <a:r>
              <a:rPr lang="zh-CN" altLang="en-US" b="1" dirty="0"/>
              <a:t>正在开心地打篮球。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  They </a:t>
            </a:r>
            <a:r>
              <a:rPr lang="en-US" altLang="zh-CN" b="1" dirty="0"/>
              <a:t>are </a:t>
            </a:r>
            <a:r>
              <a:rPr lang="en-US" altLang="zh-CN" b="1" dirty="0" smtClean="0"/>
              <a:t>_____________________________________</a:t>
            </a:r>
            <a:endParaRPr lang="en-US" altLang="zh-CN" b="1" dirty="0"/>
          </a:p>
          <a:p>
            <a:pPr marL="274955" indent="-274955" eaLnBrk="1" hangingPunct="1">
              <a:lnSpc>
                <a:spcPct val="120000"/>
              </a:lnSpc>
            </a:pPr>
            <a:r>
              <a:rPr lang="en-US" altLang="zh-CN" b="1" dirty="0" smtClean="0"/>
              <a:t>  _____________________________________________.</a:t>
            </a:r>
            <a:endParaRPr lang="en-US" altLang="zh-CN" b="1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95400" y="2064740"/>
            <a:ext cx="9552531" cy="122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                 having </a:t>
            </a:r>
            <a:r>
              <a:rPr lang="en-US" altLang="zh-CN" b="1" dirty="0">
                <a:solidFill>
                  <a:srgbClr val="FF0000"/>
                </a:solidFill>
              </a:rPr>
              <a:t>fun / a good time / a great time </a:t>
            </a:r>
            <a:r>
              <a:rPr lang="en-US" altLang="zh-CN" b="1" dirty="0" smtClean="0">
                <a:solidFill>
                  <a:srgbClr val="FF0000"/>
                </a:solidFill>
              </a:rPr>
              <a:t>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 playing </a:t>
            </a:r>
            <a:r>
              <a:rPr lang="en-US" altLang="zh-CN" b="1" dirty="0">
                <a:solidFill>
                  <a:srgbClr val="FF0000"/>
                </a:solidFill>
              </a:rPr>
              <a:t>basketball   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20" y="3287382"/>
            <a:ext cx="4611042" cy="30371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99740" y="2132965"/>
            <a:ext cx="6377305" cy="4283710"/>
          </a:xfrm>
          <a:prstGeom prst="rect">
            <a:avLst/>
          </a:prstGeom>
        </p:spPr>
      </p:pic>
      <p:sp>
        <p:nvSpPr>
          <p:cNvPr id="5122" name="Text Box 11"/>
          <p:cNvSpPr txBox="1">
            <a:spLocks noChangeArrowheads="1"/>
          </p:cNvSpPr>
          <p:nvPr/>
        </p:nvSpPr>
        <p:spPr bwMode="auto">
          <a:xfrm>
            <a:off x="263525" y="476885"/>
            <a:ext cx="11776075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8775" indent="-3587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800" b="1" dirty="0">
                <a:latin typeface="Times New Roman" panose="02020603050405020304" pitchFamily="18" charset="0"/>
              </a:rPr>
              <a:t>This is a concert</a:t>
            </a:r>
            <a:r>
              <a:rPr lang="en-US" sz="2800" b="1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音乐会</a:t>
            </a:r>
            <a:r>
              <a:rPr lang="en-US" altLang="zh-CN" sz="2800" b="1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sz="2800" b="1" dirty="0">
                <a:latin typeface="Times New Roman" panose="02020603050405020304" pitchFamily="18" charset="0"/>
              </a:rPr>
              <a:t> played by 3 pairs of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twins</a:t>
            </a:r>
            <a:r>
              <a:rPr lang="en-US" sz="2800" b="1" dirty="0">
                <a:latin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800" b="1" dirty="0">
                <a:latin typeface="Times New Roman" panose="02020603050405020304" pitchFamily="18" charset="0"/>
              </a:rPr>
              <a:t>Twins look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similar</a:t>
            </a:r>
            <a:r>
              <a:rPr lang="en-US" sz="2800" b="1" dirty="0">
                <a:latin typeface="Times New Roman" panose="02020603050405020304" pitchFamily="18" charset="0"/>
              </a:rPr>
              <a:t>, but actually the one twin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is different from</a:t>
            </a:r>
            <a:r>
              <a:rPr lang="en-US" sz="2800" b="1" dirty="0">
                <a:latin typeface="Times New Roman" panose="02020603050405020304" pitchFamily="18" charset="0"/>
              </a:rPr>
              <a:t> the other one.</a:t>
            </a:r>
            <a:endParaRPr lang="en-US" sz="28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800" b="1" dirty="0">
                <a:latin typeface="Times New Roman" panose="02020603050405020304" pitchFamily="18" charset="0"/>
              </a:rPr>
              <a:t>Let’s have a look and compare(</a:t>
            </a:r>
            <a:r>
              <a:rPr lang="zh-CN" sz="2800" b="1" dirty="0">
                <a:latin typeface="Times New Roman" panose="02020603050405020304" pitchFamily="18" charset="0"/>
              </a:rPr>
              <a:t>对比</a:t>
            </a:r>
            <a:r>
              <a:rPr lang="en-US" sz="2800" b="1" dirty="0">
                <a:latin typeface="Times New Roman" panose="02020603050405020304" pitchFamily="18" charset="0"/>
              </a:rPr>
              <a:t>) them. 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3525" y="44450"/>
            <a:ext cx="2938145" cy="591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Lead in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91995" y="1340485"/>
            <a:ext cx="14147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[ˈsɪmələ]</a:t>
            </a:r>
            <a:endParaRPr lang="zh-CN" altLang="en-US" sz="2000"/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07968" y="1258046"/>
            <a:ext cx="4427984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play the drums </a:t>
            </a:r>
            <a:endParaRPr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the singing competition 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learn something new 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have fun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31504" y="1260414"/>
            <a:ext cx="4032448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打鼓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歌唱比赛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学一些新东西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玩得开心；过得愉快</a:t>
            </a:r>
            <a:endParaRPr lang="zh-CN" altLang="en-US" b="1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631504" y="3714103"/>
            <a:ext cx="676875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附加疑问句：</a:t>
            </a:r>
            <a:r>
              <a:rPr lang="en-US" altLang="zh-CN" b="1" dirty="0">
                <a:latin typeface="Times New Roman" panose="02020603050405020304" pitchFamily="18" charset="0"/>
              </a:rPr>
              <a:t>That’s Tara,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isn’t it</a:t>
            </a:r>
            <a:r>
              <a:rPr lang="en-US" altLang="zh-CN" b="1" dirty="0">
                <a:latin typeface="Times New Roman" panose="02020603050405020304" pitchFamily="18" charset="0"/>
              </a:rPr>
              <a:t>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形容词和副词的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比较级和原级：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Tina is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taller than </a:t>
            </a:r>
            <a:r>
              <a:rPr lang="en-US" altLang="zh-CN" b="1" dirty="0">
                <a:latin typeface="Times New Roman" panose="02020603050405020304" pitchFamily="18" charset="0"/>
              </a:rPr>
              <a:t>Tara.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I think Lisa sang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better than </a:t>
            </a:r>
            <a:r>
              <a:rPr lang="en-US" altLang="zh-CN" b="1" dirty="0">
                <a:latin typeface="Times New Roman" panose="02020603050405020304" pitchFamily="18" charset="0"/>
              </a:rPr>
              <a:t>Nelly.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as … as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30404"/>
            <a:ext cx="3677094" cy="11276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741094"/>
            <a:ext cx="3751818" cy="1008166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839416" y="1844824"/>
            <a:ext cx="10657184" cy="354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lvl="0" indent="-571500">
              <a:lnSpc>
                <a:spcPct val="120000"/>
              </a:lnSpc>
              <a:buAutoNum type="romanUcPeriod"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句意及所给首字母提示，补全所缺单词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05" lvl="0" indent="-44640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Sue didn’t want to wake anybody, so she walked into the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room </a:t>
            </a:r>
            <a:r>
              <a:rPr lang="en-US" altLang="zh-CN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         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She went out, </a:t>
            </a:r>
            <a:r>
              <a:rPr lang="en-US" altLang="zh-CN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         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was rainy.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 have two dogs and </a:t>
            </a:r>
            <a:r>
              <a:rPr lang="en-US" altLang="zh-CN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         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white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Mark has to wear glasses to help him see </a:t>
            </a:r>
            <a:r>
              <a:rPr lang="en-US" altLang="zh-CN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      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27848" y="4214660"/>
            <a:ext cx="10670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both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18442" y="3017832"/>
            <a:ext cx="14943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quietly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75720" y="3629885"/>
            <a:ext cx="1516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though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28248" y="4799435"/>
            <a:ext cx="1475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clearly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83432" y="1125678"/>
            <a:ext cx="10729192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2425" indent="-352425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5. Frank went on a trip with his family. They had a 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52425" indent="-352425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b="1" u="sng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f            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time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together.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52425" indent="-352425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6. He spoke so </a:t>
            </a:r>
            <a:r>
              <a:rPr lang="en-US" altLang="zh-CN" b="1" u="sng" dirty="0">
                <a:solidFill>
                  <a:srgbClr val="000000"/>
                </a:solidFill>
                <a:cs typeface="Times New Roman" panose="02020603050405020304" pitchFamily="18" charset="0"/>
              </a:rPr>
              <a:t>l           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 that all the students in the classroom could hear him.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52425" indent="-352425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7. Nelly was a lazy child in the past, but now she is very 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58775" indent="-358775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b="1" u="sng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h                      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at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school.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52425" indent="-352425"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8. As a result, Class Six </a:t>
            </a:r>
            <a:r>
              <a:rPr lang="en-US" altLang="zh-CN" b="1" u="sng" dirty="0">
                <a:solidFill>
                  <a:srgbClr val="000000"/>
                </a:solidFill>
                <a:cs typeface="Times New Roman" panose="02020603050405020304" pitchFamily="18" charset="0"/>
              </a:rPr>
              <a:t>w           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 the basketball game.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08042" y="4365104"/>
            <a:ext cx="262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hard-working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15480" y="1842036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fantastic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9224" y="2480536"/>
            <a:ext cx="14830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loudly  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72148" y="1842036"/>
            <a:ext cx="992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/ fun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87888" y="5013176"/>
            <a:ext cx="91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won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51384" y="465710"/>
            <a:ext cx="11305256" cy="598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35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句意及所给汉语提示，写出所缺内容，每空一词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35000"/>
              </a:lnSpc>
            </a:pP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_______ _______ _______(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敲鼓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now?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35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Lucy sings _______ _______ _______(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一样好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her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mom.</a:t>
            </a:r>
            <a:endParaRPr lang="en-US" altLang="zh-CN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lvl="0" indent="-358775">
              <a:lnSpc>
                <a:spcPct val="135000"/>
              </a:lnSpc>
            </a:pP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We _______ _______(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玩得开心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riding our bicycles to the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beach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yesterday.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05" lvl="0" indent="-446405">
              <a:lnSpc>
                <a:spcPct val="135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Mary came first _______ _______ _______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____________(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在写作比赛中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05" lvl="0" indent="-446405">
              <a:lnSpc>
                <a:spcPct val="135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I want to take guitar lessons and _______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 ______ (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学一些新东西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07568" y="1196752"/>
            <a:ext cx="59643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playing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the       drums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95657" y="1923435"/>
            <a:ext cx="3674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as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well          as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63552" y="2564904"/>
            <a:ext cx="2462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had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fun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01247" y="3865426"/>
            <a:ext cx="6575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in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the      writing    competition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88088" y="5157156"/>
            <a:ext cx="47323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learn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something      new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/>
          <p:cNvSpPr txBox="1">
            <a:spLocks noChangeArrowheads="1"/>
          </p:cNvSpPr>
          <p:nvPr/>
        </p:nvSpPr>
        <p:spPr bwMode="auto">
          <a:xfrm>
            <a:off x="1271464" y="2564904"/>
            <a:ext cx="9937104" cy="265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8855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40652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1483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225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6405" indent="-446405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1. Study the grammar on Page 113-115 of Comparative Forms of Adjectives and Adverbs.</a:t>
            </a:r>
            <a:endParaRPr kumimoji="1" lang="en-US" altLang="zh-CN" b="1" dirty="0" smtClean="0">
              <a:latin typeface="Times New Roman" panose="02020603050405020304" pitchFamily="18" charset="0"/>
            </a:endParaRPr>
          </a:p>
          <a:p>
            <a:pPr marL="446405" indent="-446405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2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Write three sentences about the differences between you and your partner.</a:t>
            </a:r>
            <a:endParaRPr kumimoji="1" lang="en-US" altLang="zh-CN" b="1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052736"/>
            <a:ext cx="5790721" cy="1401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微信图片_202309251427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68275" y="694690"/>
            <a:ext cx="4516120" cy="4312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11675" y="648335"/>
            <a:ext cx="7542530" cy="5110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—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 What do they do?</a:t>
            </a:r>
            <a:endParaRPr lang="en-US" altLang="zh-CN" b="1" dirty="0" smtClean="0">
              <a:solidFill>
                <a:srgbClr val="FF0000"/>
              </a:solidFill>
              <a:sym typeface="+mn-ea"/>
            </a:endParaRPr>
          </a:p>
          <a:p>
            <a:r>
              <a:rPr lang="en-US" altLang="zh-CN" b="1" dirty="0" smtClean="0">
                <a:solidFill>
                  <a:schemeClr val="tx1"/>
                </a:solidFill>
              </a:rPr>
              <a:t>— Tara plays the piano and sings. 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smtClean="0">
                <a:solidFill>
                  <a:schemeClr val="tx1"/>
                </a:solidFill>
              </a:rPr>
              <a:t>     Tina sings, too./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smtClean="0">
                <a:solidFill>
                  <a:srgbClr val="00B050"/>
                </a:solidFill>
              </a:rPr>
              <a:t>     </a:t>
            </a:r>
            <a:r>
              <a:rPr lang="en-US" altLang="zh-CN" b="1" u="sng" dirty="0" smtClean="0">
                <a:solidFill>
                  <a:schemeClr val="tx1"/>
                </a:solidFill>
              </a:rPr>
              <a:t>Both</a:t>
            </a:r>
            <a:r>
              <a:rPr lang="en-US" altLang="zh-CN" b="1" dirty="0" smtClean="0">
                <a:solidFill>
                  <a:schemeClr val="tx1"/>
                </a:solidFill>
              </a:rPr>
              <a:t> Tara </a:t>
            </a:r>
            <a:r>
              <a:rPr lang="en-US" altLang="zh-CN" b="1" u="sng" dirty="0" smtClean="0">
                <a:solidFill>
                  <a:schemeClr val="tx1"/>
                </a:solidFill>
              </a:rPr>
              <a:t>and</a:t>
            </a:r>
            <a:r>
              <a:rPr lang="en-US" altLang="zh-CN" b="1" dirty="0" smtClean="0">
                <a:solidFill>
                  <a:schemeClr val="tx1"/>
                </a:solidFill>
              </a:rPr>
              <a:t> Tina sing.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smtClean="0">
                <a:sym typeface="+mn-ea"/>
              </a:rPr>
              <a:t>—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Who is more outgoing?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ym typeface="+mn-ea"/>
              </a:rPr>
              <a:t>—Tina 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is more outgoing </a:t>
            </a:r>
            <a:r>
              <a:rPr lang="en-US" altLang="zh-CN" b="1" u="sng" dirty="0">
                <a:solidFill>
                  <a:srgbClr val="0000FF"/>
                </a:solidFill>
                <a:sym typeface="+mn-ea"/>
              </a:rPr>
              <a:t>than</a:t>
            </a:r>
            <a:r>
              <a:rPr lang="en-US" altLang="zh-CN" b="1" dirty="0">
                <a:sym typeface="+mn-ea"/>
              </a:rPr>
              <a:t> Tara.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rgbClr val="00B050"/>
                </a:solidFill>
                <a:sym typeface="+mn-ea"/>
              </a:rPr>
              <a:t>(Is Tina more outgoing than Tara?)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en-US" altLang="zh-CN" b="1" dirty="0" smtClean="0">
                <a:sym typeface="+mn-ea"/>
              </a:rPr>
              <a:t>—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Guess, who sings more loudly?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ym typeface="+mn-ea"/>
              </a:rPr>
              <a:t>—</a:t>
            </a:r>
            <a:r>
              <a:rPr lang="en-US" altLang="zh-CN" b="1" dirty="0" smtClean="0">
                <a:solidFill>
                  <a:schemeClr val="tx1"/>
                </a:solidFill>
              </a:rPr>
              <a:t>Tina </a:t>
            </a:r>
            <a:r>
              <a:rPr lang="en-US" altLang="zh-CN" b="1" dirty="0" smtClean="0">
                <a:solidFill>
                  <a:srgbClr val="0000FF"/>
                </a:solidFill>
              </a:rPr>
              <a:t>sings more loudly </a:t>
            </a:r>
            <a:r>
              <a:rPr lang="en-US" altLang="zh-CN" b="1" u="sng" dirty="0" smtClean="0">
                <a:solidFill>
                  <a:srgbClr val="0000FF"/>
                </a:solidFill>
              </a:rPr>
              <a:t>than</a:t>
            </a:r>
            <a:r>
              <a:rPr lang="en-US" altLang="zh-CN" b="1" dirty="0" smtClean="0">
                <a:solidFill>
                  <a:schemeClr val="tx1"/>
                </a:solidFill>
              </a:rPr>
              <a:t> Tara.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rgbClr val="00B050"/>
                </a:solidFill>
                <a:sym typeface="+mn-ea"/>
              </a:rPr>
              <a:t>(Does Tara sing more loudly than Tina?)</a:t>
            </a:r>
            <a:endParaRPr lang="en-US" altLang="zh-CN" b="1" dirty="0">
              <a:solidFill>
                <a:srgbClr val="00B050"/>
              </a:solidFill>
            </a:endParaRPr>
          </a:p>
          <a:p>
            <a:endParaRPr lang="en-US" altLang="zh-CN" b="1" dirty="0" smtClean="0"/>
          </a:p>
          <a:p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63525" y="-99060"/>
            <a:ext cx="2938145" cy="591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9785" y="5661660"/>
            <a:ext cx="6258560" cy="61023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p>
            <a:r>
              <a:rPr lang="en-US" altLang="zh-CN" b="1" dirty="0">
                <a:solidFill>
                  <a:schemeClr val="tx1"/>
                </a:solidFill>
              </a:rPr>
              <a:t>A+</a:t>
            </a:r>
            <a:r>
              <a:rPr lang="en-US" altLang="zh-CN" b="1" dirty="0">
                <a:solidFill>
                  <a:srgbClr val="0000FF"/>
                </a:solidFill>
              </a:rPr>
              <a:t>V+</a:t>
            </a:r>
            <a:r>
              <a:rPr lang="zh-CN" altLang="en-US" b="1" dirty="0">
                <a:solidFill>
                  <a:srgbClr val="0000FF"/>
                </a:solidFill>
              </a:rPr>
              <a:t>形容词</a:t>
            </a:r>
            <a:r>
              <a:rPr lang="en-US" altLang="zh-CN" b="1" dirty="0">
                <a:solidFill>
                  <a:srgbClr val="0000FF"/>
                </a:solidFill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sym typeface="+mn-ea"/>
              </a:rPr>
              <a:t>副词</a:t>
            </a:r>
            <a:r>
              <a:rPr lang="zh-CN" altLang="en-US" b="1" dirty="0">
                <a:solidFill>
                  <a:srgbClr val="0000FF"/>
                </a:solidFill>
              </a:rPr>
              <a:t>比较级</a:t>
            </a:r>
            <a:r>
              <a:rPr lang="en-US" altLang="zh-CN" b="1" dirty="0">
                <a:solidFill>
                  <a:srgbClr val="0000FF"/>
                </a:solidFill>
              </a:rPr>
              <a:t>+than</a:t>
            </a:r>
            <a:r>
              <a:rPr lang="en-US" altLang="zh-CN" b="1" dirty="0">
                <a:solidFill>
                  <a:schemeClr val="tx1"/>
                </a:solidFill>
              </a:rPr>
              <a:t>+B.</a:t>
            </a:r>
            <a:endParaRPr lang="en-US" altLang="zh-CN" b="1" dirty="0">
              <a:solidFill>
                <a:srgbClr val="0000FF"/>
              </a:solidFill>
            </a:endParaRPr>
          </a:p>
          <a:p>
            <a:endParaRPr lang="en-US" altLang="zh-CN" b="1" dirty="0">
              <a:solidFill>
                <a:srgbClr val="0000FF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01670" y="41910"/>
            <a:ext cx="5078730" cy="52197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 anchor="t">
            <a:spAutoFit/>
          </a:bodyPr>
          <a:p>
            <a:r>
              <a:rPr lang="en-US" sz="2800" b="1" dirty="0">
                <a:solidFill>
                  <a:srgbClr val="CC00FF"/>
                </a:solidFill>
                <a:sym typeface="+mn-ea"/>
              </a:rPr>
              <a:t>Try to compare(</a:t>
            </a:r>
            <a:r>
              <a:rPr lang="zh-CN" sz="2800" b="1" dirty="0">
                <a:solidFill>
                  <a:srgbClr val="CC00FF"/>
                </a:solidFill>
                <a:sym typeface="+mn-ea"/>
              </a:rPr>
              <a:t>对比</a:t>
            </a:r>
            <a:r>
              <a:rPr lang="en-US" sz="2800" b="1" dirty="0">
                <a:solidFill>
                  <a:srgbClr val="CC00FF"/>
                </a:solidFill>
                <a:sym typeface="+mn-ea"/>
              </a:rPr>
              <a:t>) the twins.</a:t>
            </a:r>
            <a:endParaRPr lang="en-US" altLang="en-US" sz="2800" b="1" dirty="0">
              <a:solidFill>
                <a:srgbClr val="CC00FF"/>
              </a:solidFill>
              <a:sym typeface="+mn-ea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47625" y="5013325"/>
            <a:ext cx="3125470" cy="938530"/>
          </a:xfrm>
          <a:prstGeom prst="wedgeRoundRectCallout">
            <a:avLst>
              <a:gd name="adj1" fmla="val 24217"/>
              <a:gd name="adj2" fmla="val -90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rgbClr val="FF0000"/>
                </a:solidFill>
              </a:rPr>
              <a:t>sing </a:t>
            </a:r>
            <a:r>
              <a:rPr lang="en-US" altLang="zh-CN" sz="2800" u="sng">
                <a:solidFill>
                  <a:srgbClr val="FF0000"/>
                </a:solidFill>
              </a:rPr>
              <a:t>more loudly</a:t>
            </a:r>
            <a:endParaRPr lang="en-US" altLang="zh-CN" sz="2800" u="sng">
              <a:solidFill>
                <a:srgbClr val="FF0000"/>
              </a:solidFill>
            </a:endParaRPr>
          </a:p>
          <a:p>
            <a:pPr algn="ctr"/>
            <a:r>
              <a:rPr lang="en-US" altLang="zh-CN" sz="2800">
                <a:solidFill>
                  <a:srgbClr val="FF0000"/>
                </a:solidFill>
              </a:rPr>
              <a:t>be </a:t>
            </a:r>
            <a:r>
              <a:rPr lang="en-US" altLang="zh-CN" sz="2800" u="sng">
                <a:solidFill>
                  <a:srgbClr val="FF0000"/>
                </a:solidFill>
              </a:rPr>
              <a:t>more outgoing</a:t>
            </a:r>
            <a:endParaRPr lang="en-US" altLang="zh-CN" sz="2800" u="sng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微信图片_202309251427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980440"/>
            <a:ext cx="4328795" cy="452374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655820" y="549910"/>
            <a:ext cx="7395210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—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 What do they do?</a:t>
            </a:r>
            <a:endParaRPr lang="en-US" altLang="zh-CN" b="1" dirty="0" smtClean="0">
              <a:solidFill>
                <a:srgbClr val="FF0000"/>
              </a:solidFill>
              <a:sym typeface="+mn-ea"/>
            </a:endParaRPr>
          </a:p>
          <a:p>
            <a:r>
              <a:rPr lang="en-US" altLang="zh-CN" b="1" dirty="0" smtClean="0">
                <a:solidFill>
                  <a:schemeClr val="tx1"/>
                </a:solidFill>
              </a:rPr>
              <a:t>— Tom plays the guitar. 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smtClean="0">
                <a:solidFill>
                  <a:schemeClr val="tx1"/>
                </a:solidFill>
              </a:rPr>
              <a:t>     Sam plays the drums.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smtClean="0">
                <a:sym typeface="+mn-ea"/>
              </a:rPr>
              <a:t>—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 Who plays the drums better?</a:t>
            </a:r>
            <a:endParaRPr lang="en-US" altLang="zh-CN" b="1" dirty="0" smtClean="0">
              <a:solidFill>
                <a:srgbClr val="FF0000"/>
              </a:solidFill>
              <a:sym typeface="+mn-ea"/>
            </a:endParaRPr>
          </a:p>
          <a:p>
            <a:r>
              <a:rPr lang="en-US" altLang="zh-CN" b="1" dirty="0" smtClean="0">
                <a:sym typeface="+mn-ea"/>
              </a:rPr>
              <a:t>— </a:t>
            </a:r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Sam </a:t>
            </a:r>
            <a:r>
              <a:rPr lang="en-US" altLang="zh-CN" b="1" dirty="0" smtClean="0">
                <a:solidFill>
                  <a:srgbClr val="0000FF"/>
                </a:solidFill>
                <a:sym typeface="+mn-ea"/>
              </a:rPr>
              <a:t>plays the drums better </a:t>
            </a:r>
            <a:r>
              <a:rPr lang="en-US" altLang="zh-CN" b="1" u="sng" dirty="0" smtClean="0">
                <a:solidFill>
                  <a:srgbClr val="0000FF"/>
                </a:solidFill>
                <a:sym typeface="+mn-ea"/>
              </a:rPr>
              <a:t>than</a:t>
            </a:r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 Tom.</a:t>
            </a:r>
            <a:endParaRPr lang="en-US" altLang="zh-CN" b="1" dirty="0" smtClean="0">
              <a:solidFill>
                <a:schemeClr val="tx1"/>
              </a:solidFill>
              <a:sym typeface="+mn-ea"/>
            </a:endParaRPr>
          </a:p>
          <a:p>
            <a:r>
              <a:rPr lang="en-US" altLang="zh-CN" sz="2800" b="1" dirty="0">
                <a:solidFill>
                  <a:srgbClr val="00B050"/>
                </a:solidFill>
                <a:sym typeface="+mn-ea"/>
              </a:rPr>
              <a:t>(Does Sam play the drums better than Tom?)</a:t>
            </a:r>
            <a:endParaRPr lang="en-US" altLang="zh-CN" b="1" dirty="0" smtClean="0"/>
          </a:p>
          <a:p>
            <a:r>
              <a:rPr lang="en-US" altLang="zh-CN" b="1" dirty="0" smtClean="0">
                <a:solidFill>
                  <a:schemeClr val="tx1"/>
                </a:solidFill>
              </a:rPr>
              <a:t>—</a:t>
            </a:r>
            <a:r>
              <a:rPr lang="en-US" altLang="zh-CN" b="1" dirty="0" smtClean="0">
                <a:solidFill>
                  <a:srgbClr val="FF0000"/>
                </a:solidFill>
              </a:rPr>
              <a:t>What do they look like?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—Tom has short hair.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 Sam has long hair. 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 Sam </a:t>
            </a:r>
            <a:r>
              <a:rPr lang="en-US" altLang="zh-CN" b="1" dirty="0">
                <a:solidFill>
                  <a:srgbClr val="0000FF"/>
                </a:solidFill>
              </a:rPr>
              <a:t>has longer hair </a:t>
            </a:r>
            <a:r>
              <a:rPr lang="en-US" altLang="zh-CN" b="1" u="sng" dirty="0">
                <a:solidFill>
                  <a:srgbClr val="0000FF"/>
                </a:solidFill>
              </a:rPr>
              <a:t>than</a:t>
            </a:r>
            <a:r>
              <a:rPr lang="en-US" altLang="zh-CN" b="1" dirty="0">
                <a:solidFill>
                  <a:schemeClr val="tx1"/>
                </a:solidFill>
              </a:rPr>
              <a:t> Tom.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rgbClr val="00B050"/>
                </a:solidFill>
                <a:sym typeface="+mn-ea"/>
              </a:rPr>
              <a:t>(Does Sam have longer hair than </a:t>
            </a:r>
            <a:r>
              <a:rPr lang="en-US" altLang="zh-CN" b="1" dirty="0">
                <a:solidFill>
                  <a:srgbClr val="00B050"/>
                </a:solidFill>
                <a:sym typeface="+mn-ea"/>
              </a:rPr>
              <a:t>Tom?)</a:t>
            </a:r>
            <a:endParaRPr lang="en-US" altLang="zh-CN" b="1" dirty="0">
              <a:solidFill>
                <a:srgbClr val="00B050"/>
              </a:solidFill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263525" y="44450"/>
            <a:ext cx="2938145" cy="591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201670" y="41910"/>
            <a:ext cx="5078730" cy="52197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 anchor="t">
            <a:spAutoFit/>
          </a:bodyPr>
          <a:p>
            <a:r>
              <a:rPr lang="en-US" sz="2800" b="1" dirty="0">
                <a:solidFill>
                  <a:srgbClr val="CC00FF"/>
                </a:solidFill>
                <a:sym typeface="+mn-ea"/>
              </a:rPr>
              <a:t>Try to compare(</a:t>
            </a:r>
            <a:r>
              <a:rPr lang="zh-CN" sz="2800" b="1" dirty="0">
                <a:solidFill>
                  <a:srgbClr val="CC00FF"/>
                </a:solidFill>
                <a:sym typeface="+mn-ea"/>
              </a:rPr>
              <a:t>对比</a:t>
            </a:r>
            <a:r>
              <a:rPr lang="en-US" sz="2800" b="1" dirty="0">
                <a:solidFill>
                  <a:srgbClr val="CC00FF"/>
                </a:solidFill>
                <a:sym typeface="+mn-ea"/>
              </a:rPr>
              <a:t>) the twins.</a:t>
            </a:r>
            <a:endParaRPr lang="en-US" altLang="en-US" sz="2800" b="1" dirty="0">
              <a:solidFill>
                <a:srgbClr val="CC00FF"/>
              </a:solidFill>
              <a:sym typeface="+mn-ea"/>
            </a:endParaRPr>
          </a:p>
        </p:txBody>
      </p:sp>
      <p:sp>
        <p:nvSpPr>
          <p:cNvPr id="7" name="圆角矩形标注 6"/>
          <p:cNvSpPr/>
          <p:nvPr>
            <p:custDataLst>
              <p:tags r:id="rId5"/>
            </p:custDataLst>
          </p:nvPr>
        </p:nvSpPr>
        <p:spPr>
          <a:xfrm>
            <a:off x="119380" y="5661660"/>
            <a:ext cx="3740785" cy="938530"/>
          </a:xfrm>
          <a:prstGeom prst="wedgeRoundRectCallout">
            <a:avLst>
              <a:gd name="adj1" fmla="val 30699"/>
              <a:gd name="adj2" fmla="val -2282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rgbClr val="FF0000"/>
                </a:solidFill>
              </a:rPr>
              <a:t>play the drums </a:t>
            </a:r>
            <a:r>
              <a:rPr lang="en-US" altLang="zh-CN" sz="2800" u="sng">
                <a:solidFill>
                  <a:srgbClr val="FF0000"/>
                </a:solidFill>
              </a:rPr>
              <a:t>better</a:t>
            </a:r>
            <a:endParaRPr lang="en-US" altLang="zh-CN" sz="2800" u="sng">
              <a:solidFill>
                <a:srgbClr val="FF0000"/>
              </a:solidFill>
            </a:endParaRPr>
          </a:p>
          <a:p>
            <a:pPr algn="ctr"/>
            <a:r>
              <a:rPr lang="en-US" altLang="zh-CN" sz="2800">
                <a:solidFill>
                  <a:srgbClr val="FF0000"/>
                </a:solidFill>
              </a:rPr>
              <a:t>have </a:t>
            </a:r>
            <a:r>
              <a:rPr lang="en-US" altLang="zh-CN" sz="2800" u="sng">
                <a:solidFill>
                  <a:srgbClr val="FF0000"/>
                </a:solidFill>
              </a:rPr>
              <a:t>longer</a:t>
            </a:r>
            <a:r>
              <a:rPr lang="en-US" altLang="zh-CN" sz="2800">
                <a:solidFill>
                  <a:srgbClr val="FF0000"/>
                </a:solidFill>
              </a:rPr>
              <a:t> hair</a:t>
            </a:r>
            <a:endParaRPr lang="en-US" altLang="zh-CN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微信图片_202309251425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6540" y="1484630"/>
            <a:ext cx="4327525" cy="373570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63525" y="44450"/>
            <a:ext cx="2938145" cy="591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584065" y="1557020"/>
            <a:ext cx="739521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chemeClr val="tx1"/>
                </a:solidFill>
              </a:rPr>
              <a:t>—</a:t>
            </a:r>
            <a:r>
              <a:rPr lang="en-US" altLang="zh-CN" b="1" dirty="0" smtClean="0">
                <a:solidFill>
                  <a:srgbClr val="FF0000"/>
                </a:solidFill>
              </a:rPr>
              <a:t>What do they look like?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—Peter is tall and heavy.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 Paul is short and thin. 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 Peter </a:t>
            </a:r>
            <a:r>
              <a:rPr lang="en-US" altLang="zh-CN" b="1" dirty="0">
                <a:solidFill>
                  <a:srgbClr val="0000FF"/>
                </a:solidFill>
              </a:rPr>
              <a:t>is taller and heavier </a:t>
            </a:r>
            <a:r>
              <a:rPr lang="en-US" altLang="zh-CN" b="1" u="sng" dirty="0">
                <a:solidFill>
                  <a:srgbClr val="0000FF"/>
                </a:solidFill>
              </a:rPr>
              <a:t>than</a:t>
            </a:r>
            <a:r>
              <a:rPr lang="en-US" altLang="zh-CN" b="1" dirty="0">
                <a:solidFill>
                  <a:schemeClr val="tx1"/>
                </a:solidFill>
              </a:rPr>
              <a:t> Paul.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 </a:t>
            </a:r>
            <a:r>
              <a:rPr lang="en-US" altLang="zh-CN" b="1" dirty="0">
                <a:sym typeface="+mn-ea"/>
              </a:rPr>
              <a:t>Paul 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is shorter and thinner </a:t>
            </a:r>
            <a:r>
              <a:rPr lang="en-US" altLang="zh-CN" b="1" u="sng" dirty="0">
                <a:solidFill>
                  <a:srgbClr val="0000FF"/>
                </a:solidFill>
                <a:sym typeface="+mn-ea"/>
              </a:rPr>
              <a:t>than</a:t>
            </a:r>
            <a:r>
              <a:rPr lang="en-US" altLang="zh-CN" b="1" dirty="0">
                <a:sym typeface="+mn-ea"/>
              </a:rPr>
              <a:t> Peter.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 Peter’s hair is </a:t>
            </a:r>
            <a:r>
              <a:rPr lang="en-US" altLang="zh-CN" b="1" dirty="0">
                <a:solidFill>
                  <a:srgbClr val="0000FF"/>
                </a:solidFill>
              </a:rPr>
              <a:t>as</a:t>
            </a:r>
            <a:r>
              <a:rPr lang="en-US" altLang="zh-CN" b="1" dirty="0">
                <a:solidFill>
                  <a:schemeClr val="tx1"/>
                </a:solidFill>
              </a:rPr>
              <a:t> short </a:t>
            </a:r>
            <a:r>
              <a:rPr lang="en-US" altLang="zh-CN" b="1" dirty="0">
                <a:solidFill>
                  <a:srgbClr val="0000FF"/>
                </a:solidFill>
              </a:rPr>
              <a:t>as</a:t>
            </a:r>
            <a:r>
              <a:rPr lang="en-US" altLang="zh-CN" b="1" dirty="0">
                <a:solidFill>
                  <a:schemeClr val="tx1"/>
                </a:solidFill>
              </a:rPr>
              <a:t> Paul’s.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rgbClr val="00B050"/>
                </a:solidFill>
              </a:rPr>
              <a:t>(Is Peter’s hair as short as Paul’s?)</a:t>
            </a:r>
            <a:endParaRPr lang="en-US" altLang="zh-CN" b="1" dirty="0">
              <a:solidFill>
                <a:srgbClr val="00B050"/>
              </a:solidFill>
            </a:endParaRPr>
          </a:p>
          <a:p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3201670" y="41910"/>
            <a:ext cx="5078730" cy="52197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txBody>
          <a:bodyPr wrap="square" rtlCol="0" anchor="t">
            <a:spAutoFit/>
          </a:bodyPr>
          <a:p>
            <a:r>
              <a:rPr lang="en-US" sz="2800" b="1" dirty="0">
                <a:solidFill>
                  <a:srgbClr val="CC00FF"/>
                </a:solidFill>
                <a:sym typeface="+mn-ea"/>
              </a:rPr>
              <a:t>Try to compare(</a:t>
            </a:r>
            <a:r>
              <a:rPr lang="zh-CN" sz="2800" b="1" dirty="0">
                <a:solidFill>
                  <a:srgbClr val="CC00FF"/>
                </a:solidFill>
                <a:sym typeface="+mn-ea"/>
              </a:rPr>
              <a:t>对比</a:t>
            </a:r>
            <a:r>
              <a:rPr lang="en-US" sz="2800" b="1" dirty="0">
                <a:solidFill>
                  <a:srgbClr val="CC00FF"/>
                </a:solidFill>
                <a:sym typeface="+mn-ea"/>
              </a:rPr>
              <a:t>) the twins.</a:t>
            </a:r>
            <a:endParaRPr lang="en-US" altLang="en-US" sz="2800" b="1" dirty="0">
              <a:solidFill>
                <a:srgbClr val="CC00FF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3285490" y="5843905"/>
            <a:ext cx="6258560" cy="61023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p>
            <a:r>
              <a:rPr lang="en-US" altLang="zh-CN" b="1" dirty="0"/>
              <a:t>A+V+as+</a:t>
            </a:r>
            <a:r>
              <a:rPr lang="zh-CN" altLang="en-US" b="1" dirty="0"/>
              <a:t>副词</a:t>
            </a:r>
            <a:r>
              <a:rPr lang="en-US" altLang="zh-CN" b="1" dirty="0"/>
              <a:t>/</a:t>
            </a:r>
            <a:r>
              <a:rPr lang="zh-CN" altLang="en-US" b="1" dirty="0"/>
              <a:t>形容词</a:t>
            </a:r>
            <a:r>
              <a:rPr lang="en-US" altLang="zh-CN" b="1" dirty="0"/>
              <a:t>+as+B.</a:t>
            </a:r>
            <a:endParaRPr lang="en-US" altLang="zh-CN" b="1" dirty="0"/>
          </a:p>
          <a:p>
            <a:endParaRPr lang="zh-CN" altLang="en-US" b="1" dirty="0">
              <a:sym typeface="+mn-ea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51815" y="4869180"/>
            <a:ext cx="2570480" cy="1054735"/>
          </a:xfrm>
          <a:prstGeom prst="wedgeRoundRectCallout">
            <a:avLst>
              <a:gd name="adj1" fmla="val 7583"/>
              <a:gd name="adj2" fmla="val -1531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>
                <a:solidFill>
                  <a:srgbClr val="FF0000"/>
                </a:solidFill>
              </a:rPr>
              <a:t>be </a:t>
            </a:r>
            <a:r>
              <a:rPr lang="en-US" sz="2800" u="sng">
                <a:solidFill>
                  <a:srgbClr val="FF0000"/>
                </a:solidFill>
              </a:rPr>
              <a:t>heavier</a:t>
            </a:r>
            <a:r>
              <a:rPr lang="zh-CN" altLang="en-US" sz="2800">
                <a:solidFill>
                  <a:srgbClr val="FF0000"/>
                </a:solidFill>
              </a:rPr>
              <a:t>；</a:t>
            </a:r>
            <a:r>
              <a:rPr lang="en-US" altLang="zh-CN" sz="2800">
                <a:solidFill>
                  <a:srgbClr val="FF0000"/>
                </a:solidFill>
              </a:rPr>
              <a:t>be </a:t>
            </a:r>
            <a:r>
              <a:rPr lang="en-US" altLang="zh-CN" sz="2800" u="sng">
                <a:solidFill>
                  <a:srgbClr val="FF0000"/>
                </a:solidFill>
              </a:rPr>
              <a:t>taller</a:t>
            </a:r>
            <a:endParaRPr lang="en-US" altLang="zh-CN" sz="2800" u="sng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p="http://schemas.openxmlformats.org/presentationml/2006/main">
  <p:tag name="KSO_WM_UNIT_TABLE_BEAUTIFY" val="smartTable{467f6b2e-a33d-4bd3-9aa9-be261719e8d8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TABLE_BEAUTIFY" val="smartTable{dfe46378-2989-4082-bd0d-7989d08fdd51}"/>
</p:tagLst>
</file>

<file path=ppt/tags/tag53.xml><?xml version="1.0" encoding="utf-8"?>
<p:tagLst xmlns:p="http://schemas.openxmlformats.org/presentationml/2006/main">
  <p:tag name="KSO_WM_UNIT_TABLE_BEAUTIFY" val="smartTable{c90fd24c-a996-4d32-8de6-c4303833f1fe}"/>
</p:tagLst>
</file>

<file path=ppt/tags/tag54.xml><?xml version="1.0" encoding="utf-8"?>
<p:tagLst xmlns:p="http://schemas.openxmlformats.org/presentationml/2006/main">
  <p:tag name="COMMONDATA" val="eyJoZGlkIjoiNDM4NDRhZjIyZDUyMzExNjg0NmQ2NTc2MzhlMmQ2ZTYifQ=="/>
  <p:tag name="KSO_WPP_MARK_KEY" val="88f3475b-8942-4e68-8151-0df459d57469"/>
  <p:tag name="commondata" val="eyJoZGlkIjoiMTJmNTg2ODljNGQyMTIwYzYzZjY5YTYzOWFjMThmMDg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TABLE_BEAUTIFY" val="smartTable{705ee6f5-031b-4f92-9dee-5eb81d746fbc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13068</Words>
  <Application>WPS 演示</Application>
  <PresentationFormat>宽屏</PresentationFormat>
  <Paragraphs>855</Paragraphs>
  <Slides>64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2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Listen and number the pairs of twins in the picture [1-3].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Administrator</cp:lastModifiedBy>
  <cp:revision>420</cp:revision>
  <dcterms:created xsi:type="dcterms:W3CDTF">2013-03-17T02:35:00Z</dcterms:created>
  <dcterms:modified xsi:type="dcterms:W3CDTF">2024-10-09T23:53:22Z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8A3A4693A1614881815FB9641ABC460F_12</vt:lpwstr>
  </property>
  <property fmtid="{D5CDD505-2E9C-101B-9397-08002B2CF9AE}" pid="3" name="KSOProductBuildVer">
    <vt:lpwstr>2052-12.1.0.17440</vt:lpwstr>
  </property>
</Properties>
</file>